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0071100" cy="7556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87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214312" algn="l" defTabSz="449262" rtl="0" fontAlgn="auto" latinLnBrk="0" hangingPunct="0">
      <a:lnSpc>
        <a:spcPct val="87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430212" algn="l" defTabSz="449262" rtl="0" fontAlgn="auto" latinLnBrk="0" hangingPunct="0">
      <a:lnSpc>
        <a:spcPct val="87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647700" algn="l" defTabSz="449262" rtl="0" fontAlgn="auto" latinLnBrk="0" hangingPunct="0">
      <a:lnSpc>
        <a:spcPct val="87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862012" algn="l" defTabSz="449262" rtl="0" fontAlgn="auto" latinLnBrk="0" hangingPunct="0">
      <a:lnSpc>
        <a:spcPct val="87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l" defTabSz="449262" rtl="0" fontAlgn="auto" latinLnBrk="0" hangingPunct="0">
      <a:lnSpc>
        <a:spcPct val="87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l" defTabSz="449262" rtl="0" fontAlgn="auto" latinLnBrk="0" hangingPunct="0">
      <a:lnSpc>
        <a:spcPct val="87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l" defTabSz="449262" rtl="0" fontAlgn="auto" latinLnBrk="0" hangingPunct="0">
      <a:lnSpc>
        <a:spcPct val="87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l" defTabSz="449262" rtl="0" fontAlgn="auto" latinLnBrk="0" hangingPunct="0">
      <a:lnSpc>
        <a:spcPct val="87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" name="Shape 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"/>
          <p:cNvSpPr/>
          <p:nvPr/>
        </p:nvSpPr>
        <p:spPr>
          <a:xfrm>
            <a:off x="465137" y="0"/>
            <a:ext cx="9615488" cy="7559675"/>
          </a:xfrm>
          <a:prstGeom prst="roundRect">
            <a:avLst>
              <a:gd name="adj" fmla="val 19"/>
            </a:avLst>
          </a:prstGeom>
          <a:gradFill>
            <a:gsLst>
              <a:gs pos="0">
                <a:srgbClr val="FFFBF0"/>
              </a:gs>
              <a:gs pos="100000">
                <a:srgbClr val="FFFFCC"/>
              </a:gs>
            </a:gsLst>
            <a:lin ang="10800000"/>
          </a:gradFill>
          <a:ln w="9360">
            <a:solidFill>
              <a:srgbClr val="333366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" name="Texto del título"/>
          <p:cNvSpPr txBox="1"/>
          <p:nvPr>
            <p:ph type="title"/>
          </p:nvPr>
        </p:nvSpPr>
        <p:spPr>
          <a:xfrm>
            <a:off x="503555" y="101453"/>
            <a:ext cx="9063990" cy="1661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/>
            <a:r>
              <a:t>Texto del título</a:t>
            </a:r>
          </a:p>
        </p:txBody>
      </p:sp>
      <p:sp>
        <p:nvSpPr>
          <p:cNvPr id="4" name="Nivel de texto 1…"/>
          <p:cNvSpPr txBox="1"/>
          <p:nvPr>
            <p:ph type="body" idx="1"/>
          </p:nvPr>
        </p:nvSpPr>
        <p:spPr>
          <a:xfrm>
            <a:off x="503555" y="1763183"/>
            <a:ext cx="9063990" cy="5793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/>
          <p:nvPr>
            <p:ph type="sldNum" sz="quarter" idx="2"/>
          </p:nvPr>
        </p:nvSpPr>
        <p:spPr>
          <a:xfrm>
            <a:off x="4867698" y="6800556"/>
            <a:ext cx="2349924" cy="4064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  <p:transition xmlns:p14="http://schemas.microsoft.com/office/powerpoint/2010/main" spd="med" advClick="1"/>
  <p:txStyles>
    <p:titleStyle>
      <a:lvl1pPr marL="0" marR="0" indent="0" algn="ctr" defTabSz="4492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ctr" defTabSz="4492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ctr" defTabSz="4492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ctr" defTabSz="4492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ctr" defTabSz="4492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457200" algn="ctr" defTabSz="4492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914400" algn="ctr" defTabSz="4492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1371600" algn="ctr" defTabSz="4492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1828800" algn="ctr" defTabSz="4492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430212" marR="0" indent="-323850" algn="l" defTabSz="449262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Helvetica"/>
        <a:buChar char="●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902833" marR="0" indent="-326571" algn="l" defTabSz="449262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Helvetica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1365779" marR="0" indent="-287866" algn="l" defTabSz="449262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Helvetica"/>
        <a:buChar char="●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1854200" marR="0" indent="-342900" algn="l" defTabSz="449262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Helvetica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2286952" marR="0" indent="-345439" algn="l" defTabSz="449262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Helvetica"/>
        <a:buChar char="●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2744152" marR="0" indent="-345439" algn="l" defTabSz="449262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Helvetica"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201352" marR="0" indent="-345439" algn="l" defTabSz="449262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Helvetica"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658552" marR="0" indent="-345440" algn="l" defTabSz="449262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Helvetica"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4115752" marR="0" indent="-345440" algn="l" defTabSz="449262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Helvetica"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r" defTabSz="449262" rtl="0" latinLnBrk="0">
        <a:lnSpc>
          <a:spcPct val="87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214312" algn="r" defTabSz="449262" rtl="0" latinLnBrk="0">
        <a:lnSpc>
          <a:spcPct val="87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430212" algn="r" defTabSz="449262" rtl="0" latinLnBrk="0">
        <a:lnSpc>
          <a:spcPct val="87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647700" algn="r" defTabSz="449262" rtl="0" latinLnBrk="0">
        <a:lnSpc>
          <a:spcPct val="87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862012" algn="r" defTabSz="449262" rtl="0" latinLnBrk="0">
        <a:lnSpc>
          <a:spcPct val="87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49262" rtl="0" latinLnBrk="0">
        <a:lnSpc>
          <a:spcPct val="87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49262" rtl="0" latinLnBrk="0">
        <a:lnSpc>
          <a:spcPct val="87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49262" rtl="0" latinLnBrk="0">
        <a:lnSpc>
          <a:spcPct val="87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49262" rtl="0" latinLnBrk="0">
        <a:lnSpc>
          <a:spcPct val="87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slide" Target="slide5.xml"/><Relationship Id="rId4" Type="http://schemas.openxmlformats.org/officeDocument/2006/relationships/slide" Target="slide4.xml"/><Relationship Id="rId5" Type="http://schemas.openxmlformats.org/officeDocument/2006/relationships/image" Target="../media/image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6.xml"/><Relationship Id="rId3" Type="http://schemas.openxmlformats.org/officeDocument/2006/relationships/slide" Target="slide7.xml"/><Relationship Id="rId4" Type="http://schemas.openxmlformats.org/officeDocument/2006/relationships/slide" Target="slide8.xml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5162" y="657225"/>
            <a:ext cx="4914901" cy="6543675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La emancipación americana"/>
          <p:cNvSpPr txBox="1"/>
          <p:nvPr/>
        </p:nvSpPr>
        <p:spPr>
          <a:xfrm>
            <a:off x="4004224" y="955675"/>
            <a:ext cx="5671039" cy="451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1" sz="2800">
                <a:solidFill>
                  <a:srgbClr val="355E00"/>
                </a:solidFill>
                <a:latin typeface="Copperplate Gothic Bold"/>
                <a:ea typeface="Copperplate Gothic Bold"/>
                <a:cs typeface="Copperplate Gothic Bold"/>
                <a:sym typeface="Copperplate Gothic Bold"/>
              </a:defRPr>
            </a:lvl1pPr>
          </a:lstStyle>
          <a:p>
            <a:pPr/>
            <a:r>
              <a:t>La emancipación americana</a:t>
            </a:r>
          </a:p>
        </p:txBody>
      </p:sp>
      <p:pic>
        <p:nvPicPr>
          <p:cNvPr id="23" name="image.png" descr="image.png">
            <a:hlinkClick r:id="" invalidUrl="" action="ppaction://hlinkshowjump?jump=nextslide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20150" y="6405562"/>
            <a:ext cx="720725" cy="614363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Logogeohisto.png" descr="Logogeohisto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99122" y="1499871"/>
            <a:ext cx="1207994" cy="125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a emancipación americana"/>
          <p:cNvSpPr txBox="1"/>
          <p:nvPr/>
        </p:nvSpPr>
        <p:spPr>
          <a:xfrm>
            <a:off x="2205587" y="539750"/>
            <a:ext cx="5671039" cy="451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1" sz="2800">
                <a:solidFill>
                  <a:srgbClr val="355E00"/>
                </a:solidFill>
                <a:latin typeface="Copperplate Gothic Bold"/>
                <a:ea typeface="Copperplate Gothic Bold"/>
                <a:cs typeface="Copperplate Gothic Bold"/>
                <a:sym typeface="Copperplate Gothic Bold"/>
              </a:defRPr>
            </a:lvl1pPr>
          </a:lstStyle>
          <a:p>
            <a:pPr/>
            <a:r>
              <a:t>La emancipación americana</a:t>
            </a:r>
          </a:p>
        </p:txBody>
      </p:sp>
      <p:pic>
        <p:nvPicPr>
          <p:cNvPr id="27" name="image.png" descr="image.png">
            <a:hlinkClick r:id="" invalidUrl="" action="ppaction://hlinkshowjump?jump=nextslide" tgtFrame="" tooltip="" history="1" highlightClick="0" endSnd="0"/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20150" y="6405562"/>
            <a:ext cx="720725" cy="6143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" name="Agrupar">
            <a:hlinkClick r:id="" invalidUrl="" action="ppaction://hlinkshowjump?jump=nextslide" tgtFrame="" tooltip="" history="1" highlightClick="0" endSnd="0"/>
          </p:cNvPr>
          <p:cNvGrpSpPr/>
          <p:nvPr/>
        </p:nvGrpSpPr>
        <p:grpSpPr>
          <a:xfrm>
            <a:off x="720725" y="1950487"/>
            <a:ext cx="2160588" cy="778976"/>
            <a:chOff x="0" y="0"/>
            <a:chExt cx="2160587" cy="778974"/>
          </a:xfrm>
        </p:grpSpPr>
        <p:sp>
          <p:nvSpPr>
            <p:cNvPr id="28" name="Rectángulo"/>
            <p:cNvSpPr/>
            <p:nvPr/>
          </p:nvSpPr>
          <p:spPr>
            <a:xfrm>
              <a:off x="0" y="29124"/>
              <a:ext cx="2160588" cy="720726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</a:p>
          </p:txBody>
        </p:sp>
        <p:sp>
          <p:nvSpPr>
            <p:cNvPr id="29" name="Antecedentes…"/>
            <p:cNvSpPr txBox="1"/>
            <p:nvPr/>
          </p:nvSpPr>
          <p:spPr>
            <a:xfrm>
              <a:off x="285993" y="0"/>
              <a:ext cx="1588601" cy="7789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r>
                <a:t>Antecedentes</a:t>
              </a:r>
            </a:p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r>
                <a:t>S. XVIII</a:t>
              </a:r>
            </a:p>
          </p:txBody>
        </p:sp>
      </p:grpSp>
      <p:grpSp>
        <p:nvGrpSpPr>
          <p:cNvPr id="33" name="Agrupar">
            <a:hlinkClick r:id="" invalidUrl="" action="ppaction://hlinkshowjump?jump=lastslide" tgtFrame="" tooltip="" history="1" highlightClick="0" endSnd="0"/>
          </p:cNvPr>
          <p:cNvGrpSpPr/>
          <p:nvPr/>
        </p:nvGrpSpPr>
        <p:grpSpPr>
          <a:xfrm>
            <a:off x="7740650" y="1979612"/>
            <a:ext cx="2160588" cy="720726"/>
            <a:chOff x="0" y="0"/>
            <a:chExt cx="2160587" cy="720725"/>
          </a:xfrm>
        </p:grpSpPr>
        <p:sp>
          <p:nvSpPr>
            <p:cNvPr id="31" name="Rectángulo"/>
            <p:cNvSpPr/>
            <p:nvPr/>
          </p:nvSpPr>
          <p:spPr>
            <a:xfrm>
              <a:off x="0" y="0"/>
              <a:ext cx="2160588" cy="720725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</a:p>
          </p:txBody>
        </p:sp>
        <p:sp>
          <p:nvSpPr>
            <p:cNvPr id="32" name="Consecuencias"/>
            <p:cNvSpPr txBox="1"/>
            <p:nvPr/>
          </p:nvSpPr>
          <p:spPr>
            <a:xfrm>
              <a:off x="276394" y="156612"/>
              <a:ext cx="1607800" cy="407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lvl1pPr>
            </a:lstStyle>
            <a:p>
              <a:pPr/>
              <a:r>
                <a:t>Consecuencias</a:t>
              </a:r>
            </a:p>
          </p:txBody>
        </p:sp>
      </p:grpSp>
      <p:grpSp>
        <p:nvGrpSpPr>
          <p:cNvPr id="36" name="Agrupar">
            <a:hlinkClick r:id="rId3" invalidUrl="" action="ppaction://hlinksldjump" tgtFrame="" tooltip="" history="1" highlightClick="0" endSnd="0"/>
          </p:cNvPr>
          <p:cNvGrpSpPr/>
          <p:nvPr/>
        </p:nvGrpSpPr>
        <p:grpSpPr>
          <a:xfrm>
            <a:off x="5759450" y="3210962"/>
            <a:ext cx="2160588" cy="778976"/>
            <a:chOff x="0" y="0"/>
            <a:chExt cx="2160587" cy="778974"/>
          </a:xfrm>
        </p:grpSpPr>
        <p:sp>
          <p:nvSpPr>
            <p:cNvPr id="34" name="Rectángulo"/>
            <p:cNvSpPr/>
            <p:nvPr/>
          </p:nvSpPr>
          <p:spPr>
            <a:xfrm>
              <a:off x="0" y="29124"/>
              <a:ext cx="2160588" cy="720726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</a:p>
          </p:txBody>
        </p:sp>
        <p:sp>
          <p:nvSpPr>
            <p:cNvPr id="35" name="Proceso…"/>
            <p:cNvSpPr txBox="1"/>
            <p:nvPr/>
          </p:nvSpPr>
          <p:spPr>
            <a:xfrm>
              <a:off x="496455" y="0"/>
              <a:ext cx="1167678" cy="7789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r>
                <a:t>Proceso</a:t>
              </a:r>
            </a:p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r>
                <a:t>1810-1821</a:t>
              </a:r>
            </a:p>
          </p:txBody>
        </p:sp>
      </p:grpSp>
      <p:grpSp>
        <p:nvGrpSpPr>
          <p:cNvPr id="39" name="Agrupar">
            <a:hlinkClick r:id="rId4" invalidUrl="" action="ppaction://hlinksldjump" tgtFrame="" tooltip="" history="1" highlightClick="0" endSnd="0"/>
          </p:cNvPr>
          <p:cNvGrpSpPr/>
          <p:nvPr/>
        </p:nvGrpSpPr>
        <p:grpSpPr>
          <a:xfrm>
            <a:off x="2879725" y="3779837"/>
            <a:ext cx="2160588" cy="720726"/>
            <a:chOff x="0" y="0"/>
            <a:chExt cx="2160587" cy="720725"/>
          </a:xfrm>
        </p:grpSpPr>
        <p:sp>
          <p:nvSpPr>
            <p:cNvPr id="37" name="Rectángulo"/>
            <p:cNvSpPr/>
            <p:nvPr/>
          </p:nvSpPr>
          <p:spPr>
            <a:xfrm>
              <a:off x="0" y="0"/>
              <a:ext cx="2160588" cy="720725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</a:p>
          </p:txBody>
        </p:sp>
        <p:sp>
          <p:nvSpPr>
            <p:cNvPr id="38" name="Causas"/>
            <p:cNvSpPr txBox="1"/>
            <p:nvPr/>
          </p:nvSpPr>
          <p:spPr>
            <a:xfrm>
              <a:off x="672370" y="156612"/>
              <a:ext cx="815848" cy="407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lvl1pPr>
            </a:lstStyle>
            <a:p>
              <a:pPr/>
              <a:r>
                <a:t>Causas</a:t>
              </a:r>
            </a:p>
          </p:txBody>
        </p:sp>
      </p:grpSp>
      <p:grpSp>
        <p:nvGrpSpPr>
          <p:cNvPr id="42" name="Agrupar"/>
          <p:cNvGrpSpPr/>
          <p:nvPr/>
        </p:nvGrpSpPr>
        <p:grpSpPr>
          <a:xfrm>
            <a:off x="1439862" y="6300787"/>
            <a:ext cx="6480176" cy="720726"/>
            <a:chOff x="0" y="0"/>
            <a:chExt cx="6480175" cy="720725"/>
          </a:xfrm>
        </p:grpSpPr>
        <p:sp>
          <p:nvSpPr>
            <p:cNvPr id="40" name="Rectángulo"/>
            <p:cNvSpPr/>
            <p:nvPr/>
          </p:nvSpPr>
          <p:spPr>
            <a:xfrm>
              <a:off x="-1" y="0"/>
              <a:ext cx="6480177" cy="720725"/>
            </a:xfrm>
            <a:prstGeom prst="rect">
              <a:avLst/>
            </a:prstGeom>
            <a:solidFill>
              <a:srgbClr val="E6E6FF"/>
            </a:solidFill>
            <a:ln w="936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1" name="Puedes seguir el orden del tema o pulsar sobre los recuadros"/>
            <p:cNvSpPr txBox="1"/>
            <p:nvPr/>
          </p:nvSpPr>
          <p:spPr>
            <a:xfrm>
              <a:off x="69095" y="185751"/>
              <a:ext cx="6341985" cy="3492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Puedes seguir el orden del tema o pulsar sobre los recuadros</a:t>
              </a:r>
            </a:p>
          </p:txBody>
        </p:sp>
      </p:grpSp>
      <p:sp>
        <p:nvSpPr>
          <p:cNvPr id="48" name="Línea de conexión"/>
          <p:cNvSpPr/>
          <p:nvPr/>
        </p:nvSpPr>
        <p:spPr>
          <a:xfrm>
            <a:off x="2595165" y="996949"/>
            <a:ext cx="1974656" cy="9578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0" y="21600"/>
                </a:lnTo>
              </a:path>
            </a:pathLst>
          </a:custGeom>
          <a:ln w="36000">
            <a:solidFill>
              <a:srgbClr val="000000"/>
            </a:solidFill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49" name="Línea de conexión"/>
          <p:cNvSpPr/>
          <p:nvPr/>
        </p:nvSpPr>
        <p:spPr>
          <a:xfrm>
            <a:off x="4077085" y="996949"/>
            <a:ext cx="890728" cy="2778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0" y="21600"/>
                </a:lnTo>
              </a:path>
            </a:pathLst>
          </a:custGeom>
          <a:ln w="36000">
            <a:solidFill>
              <a:srgbClr val="000000"/>
            </a:solidFill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50" name="Línea de conexión"/>
          <p:cNvSpPr/>
          <p:nvPr/>
        </p:nvSpPr>
        <p:spPr>
          <a:xfrm>
            <a:off x="5186287" y="996949"/>
            <a:ext cx="1406098" cy="22140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36000">
            <a:solidFill>
              <a:srgbClr val="000000"/>
            </a:solidFill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51" name="Línea de conexión"/>
          <p:cNvSpPr/>
          <p:nvPr/>
        </p:nvSpPr>
        <p:spPr>
          <a:xfrm>
            <a:off x="5590900" y="996949"/>
            <a:ext cx="2351900" cy="977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36000">
            <a:solidFill>
              <a:srgbClr val="000000"/>
            </a:solidFill>
            <a:tailEnd type="triangle"/>
          </a:ln>
        </p:spPr>
        <p:txBody>
          <a:bodyPr/>
          <a:lstStyle/>
          <a:p>
            <a:pPr/>
          </a:p>
        </p:txBody>
      </p:sp>
      <p:pic>
        <p:nvPicPr>
          <p:cNvPr id="47" name="Logogeohisto.png" descr="Logogeohisto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16378" y="721423"/>
            <a:ext cx="972721" cy="10093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3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3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1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10" presetID="3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" grpId="1"/>
      <p:bldP build="whole" bldLvl="1" animBg="1" rev="0" advAuto="0" spid="49" grpId="4"/>
      <p:bldP build="whole" bldLvl="1" animBg="1" rev="0" advAuto="0" spid="51" grpId="8"/>
      <p:bldP build="whole" bldLvl="1" animBg="1" rev="0" advAuto="0" spid="33" grpId="9"/>
      <p:bldP build="whole" bldLvl="1" animBg="1" rev="0" advAuto="0" spid="50" grpId="6"/>
      <p:bldP build="whole" bldLvl="1" animBg="1" rev="0" advAuto="0" spid="30" grpId="3"/>
      <p:bldP build="whole" bldLvl="1" animBg="1" rev="0" advAuto="0" spid="48" grpId="2"/>
      <p:bldP build="whole" bldLvl="1" animBg="1" rev="0" advAuto="0" spid="42" grpId="10"/>
      <p:bldP build="whole" bldLvl="1" animBg="1" rev="0" advAuto="0" spid="39" grpId="5"/>
      <p:bldP build="whole" bldLvl="1" animBg="1" rev="0" advAuto="0" spid="36" grpId="7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.png" descr="image.png">
            <a:hlinkClick r:id="" invalidUrl="" action="ppaction://hlinkshowjump?jump=nextslide" tgtFrame="" tooltip="" history="1" highlightClick="0" endSnd="0"/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59900" y="6945312"/>
            <a:ext cx="720725" cy="6143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" name="Agrupar"/>
          <p:cNvGrpSpPr/>
          <p:nvPr/>
        </p:nvGrpSpPr>
        <p:grpSpPr>
          <a:xfrm>
            <a:off x="4319587" y="262339"/>
            <a:ext cx="2160588" cy="916772"/>
            <a:chOff x="0" y="0"/>
            <a:chExt cx="2160587" cy="916770"/>
          </a:xfrm>
        </p:grpSpPr>
        <p:sp>
          <p:nvSpPr>
            <p:cNvPr id="54" name="Rectángulo"/>
            <p:cNvSpPr/>
            <p:nvPr/>
          </p:nvSpPr>
          <p:spPr>
            <a:xfrm>
              <a:off x="0" y="98022"/>
              <a:ext cx="2160588" cy="720726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 sz="2200">
                  <a:effectLst>
                    <a:outerShdw sx="100000" sy="100000" kx="0" ky="0" algn="b" rotWithShape="0" blurRad="12700" dist="25400" dir="2700000">
                      <a:srgbClr val="FFFFFF"/>
                    </a:outerShdw>
                  </a:effectLst>
                  <a:latin typeface="Comic Sans MS"/>
                  <a:ea typeface="Comic Sans MS"/>
                  <a:cs typeface="Comic Sans MS"/>
                  <a:sym typeface="Comic Sans MS"/>
                </a:defRPr>
              </a:pPr>
            </a:p>
          </p:txBody>
        </p:sp>
        <p:sp>
          <p:nvSpPr>
            <p:cNvPr id="55" name="Antecedentes…"/>
            <p:cNvSpPr txBox="1"/>
            <p:nvPr/>
          </p:nvSpPr>
          <p:spPr>
            <a:xfrm>
              <a:off x="114618" y="0"/>
              <a:ext cx="1931352" cy="9167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 sz="2200">
                  <a:effectLst>
                    <a:outerShdw sx="100000" sy="100000" kx="0" ky="0" algn="b" rotWithShape="0" blurRad="12700" dist="25400" dir="2700000">
                      <a:srgbClr val="FFFFFF"/>
                    </a:outerShdw>
                  </a:effectLst>
                  <a:latin typeface="Comic Sans MS"/>
                  <a:ea typeface="Comic Sans MS"/>
                  <a:cs typeface="Comic Sans MS"/>
                  <a:sym typeface="Comic Sans MS"/>
                </a:defRPr>
              </a:pPr>
              <a:r>
                <a:t>Antecedentes</a:t>
              </a:r>
            </a:p>
            <a:p>
              <a:pPr algn="ctr">
                <a:lnSpc>
                  <a:spcPct val="116999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 sz="2200">
                  <a:effectLst>
                    <a:outerShdw sx="100000" sy="100000" kx="0" ky="0" algn="b" rotWithShape="0" blurRad="12700" dist="25400" dir="2700000">
                      <a:srgbClr val="FFFFFF"/>
                    </a:outerShdw>
                  </a:effectLst>
                  <a:latin typeface="Comic Sans MS"/>
                  <a:ea typeface="Comic Sans MS"/>
                  <a:cs typeface="Comic Sans MS"/>
                  <a:sym typeface="Comic Sans MS"/>
                </a:defRPr>
              </a:pPr>
              <a:r>
                <a:t>S. XVIII</a:t>
              </a:r>
            </a:p>
          </p:txBody>
        </p:sp>
      </p:grpSp>
      <p:sp>
        <p:nvSpPr>
          <p:cNvPr id="57" name="Borbones establecen una nueva administración colonial y una revitalización económica"/>
          <p:cNvSpPr txBox="1"/>
          <p:nvPr/>
        </p:nvSpPr>
        <p:spPr>
          <a:xfrm>
            <a:off x="765724" y="1439862"/>
            <a:ext cx="9090514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Helvetica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Borbones establecen una nueva administración colonial y una revitalización económica</a:t>
            </a:r>
          </a:p>
        </p:txBody>
      </p:sp>
      <p:grpSp>
        <p:nvGrpSpPr>
          <p:cNvPr id="60" name="Agrupar"/>
          <p:cNvGrpSpPr/>
          <p:nvPr/>
        </p:nvGrpSpPr>
        <p:grpSpPr>
          <a:xfrm>
            <a:off x="458643" y="2334404"/>
            <a:ext cx="3260980" cy="1800226"/>
            <a:chOff x="0" y="0"/>
            <a:chExt cx="3260979" cy="1800225"/>
          </a:xfrm>
        </p:grpSpPr>
        <p:sp>
          <p:nvSpPr>
            <p:cNvPr id="58" name="Rectángulo"/>
            <p:cNvSpPr/>
            <p:nvPr/>
          </p:nvSpPr>
          <p:spPr>
            <a:xfrm>
              <a:off x="10446" y="0"/>
              <a:ext cx="3240088" cy="1800225"/>
            </a:xfrm>
            <a:prstGeom prst="rect">
              <a:avLst/>
            </a:prstGeom>
            <a:solidFill>
              <a:srgbClr val="FFCC99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214312" indent="-214312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9" name="Cambios administrativos:…"/>
            <p:cNvSpPr txBox="1"/>
            <p:nvPr/>
          </p:nvSpPr>
          <p:spPr>
            <a:xfrm>
              <a:off x="0" y="104115"/>
              <a:ext cx="3260980" cy="15919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>
                  <a:effectLst>
                    <a:outerShdw sx="100000" sy="100000" kx="0" ky="0" algn="b" rotWithShape="0" blurRad="12700" dist="25400" dir="2700000">
                      <a:srgbClr val="FFFFFF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  <a:r>
                <a:t>Cambios administrativos: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Creación de Intendencias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Modificación de los Virreinatos</a:t>
              </a:r>
            </a:p>
            <a:p>
              <a:pPr lvl="1" marL="215900" indent="-1587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Perú: Nueva Granada y </a:t>
              </a:r>
            </a:p>
            <a:p>
              <a:pPr lvl="3" marL="214312" indent="433387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Río de la Plata</a:t>
              </a:r>
            </a:p>
          </p:txBody>
        </p:sp>
      </p:grpSp>
      <p:grpSp>
        <p:nvGrpSpPr>
          <p:cNvPr id="63" name="Agrupar"/>
          <p:cNvGrpSpPr/>
          <p:nvPr/>
        </p:nvGrpSpPr>
        <p:grpSpPr>
          <a:xfrm>
            <a:off x="6840537" y="2339975"/>
            <a:ext cx="3240089" cy="2339975"/>
            <a:chOff x="0" y="0"/>
            <a:chExt cx="3240087" cy="2339975"/>
          </a:xfrm>
        </p:grpSpPr>
        <p:sp>
          <p:nvSpPr>
            <p:cNvPr id="61" name="Rectángulo"/>
            <p:cNvSpPr/>
            <p:nvPr/>
          </p:nvSpPr>
          <p:spPr>
            <a:xfrm>
              <a:off x="-1" y="0"/>
              <a:ext cx="3240089" cy="2339975"/>
            </a:xfrm>
            <a:prstGeom prst="rect">
              <a:avLst/>
            </a:prstGeom>
            <a:solidFill>
              <a:srgbClr val="E6E6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2" name="Sociedad Americana:…"/>
            <p:cNvSpPr txBox="1"/>
            <p:nvPr/>
          </p:nvSpPr>
          <p:spPr>
            <a:xfrm>
              <a:off x="69287" y="125436"/>
              <a:ext cx="3101513" cy="208910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>
                  <a:effectLst>
                    <a:outerShdw sx="100000" sy="100000" kx="0" ky="0" algn="b" rotWithShape="0" blurRad="12700" dist="25400" dir="2700000">
                      <a:srgbClr val="FFFFFF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  <a:r>
                <a:t>Sociedad Americana: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1.- Élite blanca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	peninsulares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	criollos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2.- Mano de obra indígena y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				esclava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>
                  <a:latin typeface="Arial"/>
                  <a:ea typeface="Arial"/>
                  <a:cs typeface="Arial"/>
                  <a:sym typeface="Arial"/>
                </a:defRPr>
              </a:pPr>
              <a:r>
                <a:t>1780-81</a:t>
              </a:r>
              <a:r>
                <a:rPr b="0"/>
                <a:t> Primeras rebeliones: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Perú y Nueva Granada</a:t>
              </a:r>
            </a:p>
          </p:txBody>
        </p:sp>
      </p:grpSp>
      <p:grpSp>
        <p:nvGrpSpPr>
          <p:cNvPr id="66" name="Agrupar"/>
          <p:cNvGrpSpPr/>
          <p:nvPr/>
        </p:nvGrpSpPr>
        <p:grpSpPr>
          <a:xfrm>
            <a:off x="3240087" y="4679950"/>
            <a:ext cx="4319588" cy="2879726"/>
            <a:chOff x="0" y="0"/>
            <a:chExt cx="4319587" cy="2879725"/>
          </a:xfrm>
        </p:grpSpPr>
        <p:sp>
          <p:nvSpPr>
            <p:cNvPr id="64" name="Rectángulo"/>
            <p:cNvSpPr/>
            <p:nvPr/>
          </p:nvSpPr>
          <p:spPr>
            <a:xfrm>
              <a:off x="0" y="0"/>
              <a:ext cx="4319588" cy="2879725"/>
            </a:xfrm>
            <a:prstGeom prst="rect">
              <a:avLst/>
            </a:prstGeom>
            <a:solidFill>
              <a:srgbClr val="FFFF66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5" name="Revitalización económica…"/>
            <p:cNvSpPr txBox="1"/>
            <p:nvPr/>
          </p:nvSpPr>
          <p:spPr>
            <a:xfrm>
              <a:off x="56979" y="146756"/>
              <a:ext cx="4205630" cy="25862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>
                  <a:effectLst>
                    <a:outerShdw sx="100000" sy="100000" kx="0" ky="0" algn="b" rotWithShape="0" blurRad="12700" dist="25400" dir="2700000">
                      <a:srgbClr val="FFFFFF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  <a:r>
                <a:t>Revitalización económica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Mayor actividad comercial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Activación agrícola-ganadera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Navíos de registro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Nuevas formas de explotación colonial: 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se copia a las Compañías de Indias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Libertad de comercio 1778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Expulsión jesuitas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Aumento de impuestos</a:t>
              </a:r>
            </a:p>
            <a:p>
              <a:pPr>
                <a:lnSpc>
                  <a:spcPct val="93000"/>
                </a:lnSpc>
                <a:buClr>
                  <a:srgbClr val="000000"/>
                </a:buClr>
                <a:buSzPct val="45000"/>
                <a:buFont typeface="Helvetica"/>
                <a:buChar char="●"/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Negación del poder a los criollos</a:t>
              </a:r>
            </a:p>
          </p:txBody>
        </p:sp>
      </p:grpSp>
      <p:sp>
        <p:nvSpPr>
          <p:cNvPr id="71" name="Línea de conexión"/>
          <p:cNvSpPr/>
          <p:nvPr/>
        </p:nvSpPr>
        <p:spPr>
          <a:xfrm>
            <a:off x="2087879" y="1788160"/>
            <a:ext cx="3221991" cy="541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10952"/>
                </a:lnTo>
                <a:lnTo>
                  <a:pt x="0" y="10952"/>
                </a:lnTo>
                <a:lnTo>
                  <a:pt x="0" y="21600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/>
          <a:lstStyle/>
          <a:p>
            <a:pPr/>
          </a:p>
        </p:txBody>
      </p:sp>
      <p:sp>
        <p:nvSpPr>
          <p:cNvPr id="72" name="Línea de conexión"/>
          <p:cNvSpPr/>
          <p:nvPr/>
        </p:nvSpPr>
        <p:spPr>
          <a:xfrm>
            <a:off x="5309870" y="1788160"/>
            <a:ext cx="88900" cy="28867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053"/>
                </a:lnTo>
                <a:lnTo>
                  <a:pt x="21600" y="2053"/>
                </a:lnTo>
                <a:lnTo>
                  <a:pt x="21600" y="21600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/>
          <a:lstStyle/>
          <a:p>
            <a:pPr/>
          </a:p>
        </p:txBody>
      </p:sp>
      <p:sp>
        <p:nvSpPr>
          <p:cNvPr id="73" name="Línea de conexión"/>
          <p:cNvSpPr/>
          <p:nvPr/>
        </p:nvSpPr>
        <p:spPr>
          <a:xfrm>
            <a:off x="5309870" y="1788160"/>
            <a:ext cx="3149600" cy="546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0850"/>
                </a:lnTo>
                <a:lnTo>
                  <a:pt x="21600" y="10850"/>
                </a:lnTo>
                <a:lnTo>
                  <a:pt x="21600" y="21600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/>
          <a:lstStyle/>
          <a:p>
            <a:pPr/>
          </a:p>
        </p:txBody>
      </p:sp>
      <p:pic>
        <p:nvPicPr>
          <p:cNvPr id="70" name="Logogeohisto.png" descr="Logogeohist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94589" y="375766"/>
            <a:ext cx="883489" cy="9167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7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7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" grpId="4"/>
      <p:bldP build="whole" bldLvl="1" animBg="1" rev="0" advAuto="0" spid="66" grpId="3"/>
      <p:bldP build="whole" bldLvl="1" animBg="1" rev="0" advAuto="0" spid="60" grpId="2"/>
      <p:bldP build="whole" bldLvl="1" animBg="1" rev="0" advAuto="0" spid="5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image.png" descr="image.png">
            <a:hlinkClick r:id="" invalidUrl="" action="ppaction://hlinkshowjump?jump=nextslide" tgtFrame="" tooltip="" history="1" highlightClick="0" endSnd="0"/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59900" y="6945312"/>
            <a:ext cx="720725" cy="6143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8" name="Agrupar"/>
          <p:cNvGrpSpPr/>
          <p:nvPr/>
        </p:nvGrpSpPr>
        <p:grpSpPr>
          <a:xfrm>
            <a:off x="507449" y="3827610"/>
            <a:ext cx="1260477" cy="539751"/>
            <a:chOff x="0" y="0"/>
            <a:chExt cx="1260475" cy="539750"/>
          </a:xfrm>
        </p:grpSpPr>
        <p:sp>
          <p:nvSpPr>
            <p:cNvPr id="76" name="Rectángulo"/>
            <p:cNvSpPr/>
            <p:nvPr/>
          </p:nvSpPr>
          <p:spPr>
            <a:xfrm>
              <a:off x="-1" y="0"/>
              <a:ext cx="1260477" cy="53975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 sz="2000">
                  <a:effectLst>
                    <a:outerShdw sx="100000" sy="100000" kx="0" ky="0" algn="b" rotWithShape="0" blurRad="12700" dist="25400" dir="2700000">
                      <a:srgbClr val="FFFFFF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7" name="CAUSAS"/>
            <p:cNvSpPr txBox="1"/>
            <p:nvPr/>
          </p:nvSpPr>
          <p:spPr>
            <a:xfrm>
              <a:off x="42610" y="82979"/>
              <a:ext cx="1175255" cy="3737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 sz="2000">
                  <a:effectLst>
                    <a:outerShdw sx="100000" sy="100000" kx="0" ky="0" algn="b" rotWithShape="0" blurRad="12700" dist="25400" dir="2700000">
                      <a:srgbClr val="FFFFFF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CAUSAS</a:t>
              </a:r>
            </a:p>
          </p:txBody>
        </p:sp>
      </p:grpSp>
      <p:grpSp>
        <p:nvGrpSpPr>
          <p:cNvPr id="81" name="Agrupar"/>
          <p:cNvGrpSpPr/>
          <p:nvPr/>
        </p:nvGrpSpPr>
        <p:grpSpPr>
          <a:xfrm>
            <a:off x="2160587" y="1260475"/>
            <a:ext cx="3061227" cy="720725"/>
            <a:chOff x="0" y="0"/>
            <a:chExt cx="3061225" cy="720725"/>
          </a:xfrm>
        </p:grpSpPr>
        <p:sp>
          <p:nvSpPr>
            <p:cNvPr id="79" name="Rectángulo"/>
            <p:cNvSpPr/>
            <p:nvPr/>
          </p:nvSpPr>
          <p:spPr>
            <a:xfrm>
              <a:off x="0" y="0"/>
              <a:ext cx="3060700" cy="720725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0" name="POLÍTICA DE LOS…"/>
            <p:cNvSpPr txBox="1"/>
            <p:nvPr/>
          </p:nvSpPr>
          <p:spPr>
            <a:xfrm>
              <a:off x="49679" y="61474"/>
              <a:ext cx="3011547" cy="5977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POLÍTICA DE LOS 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GOBIERNOS ILUSTRADOS</a:t>
              </a:r>
            </a:p>
          </p:txBody>
        </p:sp>
      </p:grpSp>
      <p:grpSp>
        <p:nvGrpSpPr>
          <p:cNvPr id="84" name="Agrupar"/>
          <p:cNvGrpSpPr/>
          <p:nvPr/>
        </p:nvGrpSpPr>
        <p:grpSpPr>
          <a:xfrm>
            <a:off x="2339975" y="3779837"/>
            <a:ext cx="1081088" cy="360363"/>
            <a:chOff x="0" y="0"/>
            <a:chExt cx="1081087" cy="360362"/>
          </a:xfrm>
        </p:grpSpPr>
        <p:sp>
          <p:nvSpPr>
            <p:cNvPr id="82" name="Rectángulo"/>
            <p:cNvSpPr/>
            <p:nvPr/>
          </p:nvSpPr>
          <p:spPr>
            <a:xfrm>
              <a:off x="0" y="0"/>
              <a:ext cx="1081088" cy="360363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3" name="Sociedad"/>
            <p:cNvSpPr txBox="1"/>
            <p:nvPr/>
          </p:nvSpPr>
          <p:spPr>
            <a:xfrm>
              <a:off x="12571" y="5570"/>
              <a:ext cx="1055945" cy="34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Sociedad</a:t>
              </a:r>
            </a:p>
          </p:txBody>
        </p:sp>
      </p:grpSp>
      <p:grpSp>
        <p:nvGrpSpPr>
          <p:cNvPr id="87" name="Agrupar"/>
          <p:cNvGrpSpPr/>
          <p:nvPr/>
        </p:nvGrpSpPr>
        <p:grpSpPr>
          <a:xfrm>
            <a:off x="7740650" y="2671324"/>
            <a:ext cx="2160588" cy="597777"/>
            <a:chOff x="0" y="0"/>
            <a:chExt cx="2160587" cy="597775"/>
          </a:xfrm>
        </p:grpSpPr>
        <p:sp>
          <p:nvSpPr>
            <p:cNvPr id="85" name="Rectángulo"/>
            <p:cNvSpPr/>
            <p:nvPr/>
          </p:nvSpPr>
          <p:spPr>
            <a:xfrm>
              <a:off x="0" y="29012"/>
              <a:ext cx="2160588" cy="539751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" name="Peninsulares en el…"/>
            <p:cNvSpPr txBox="1"/>
            <p:nvPr/>
          </p:nvSpPr>
          <p:spPr>
            <a:xfrm>
              <a:off x="56779" y="0"/>
              <a:ext cx="2047029" cy="5977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Peninsulares en el 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poder</a:t>
              </a:r>
            </a:p>
          </p:txBody>
        </p:sp>
      </p:grpSp>
      <p:grpSp>
        <p:nvGrpSpPr>
          <p:cNvPr id="90" name="Agrupar"/>
          <p:cNvGrpSpPr/>
          <p:nvPr/>
        </p:nvGrpSpPr>
        <p:grpSpPr>
          <a:xfrm>
            <a:off x="7714089" y="1813505"/>
            <a:ext cx="1979613" cy="900113"/>
            <a:chOff x="0" y="0"/>
            <a:chExt cx="1979612" cy="900112"/>
          </a:xfrm>
        </p:grpSpPr>
        <p:sp>
          <p:nvSpPr>
            <p:cNvPr id="88" name="Rectángulo"/>
            <p:cNvSpPr/>
            <p:nvPr/>
          </p:nvSpPr>
          <p:spPr>
            <a:xfrm>
              <a:off x="0" y="0"/>
              <a:ext cx="1979613" cy="900113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" name="Criollos apartados…"/>
            <p:cNvSpPr txBox="1"/>
            <p:nvPr/>
          </p:nvSpPr>
          <p:spPr>
            <a:xfrm>
              <a:off x="17247" y="151168"/>
              <a:ext cx="1945119" cy="5977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Criollos apartados</a:t>
              </a:r>
            </a:p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del poder</a:t>
              </a:r>
            </a:p>
          </p:txBody>
        </p:sp>
      </p:grpSp>
      <p:grpSp>
        <p:nvGrpSpPr>
          <p:cNvPr id="93" name="Agrupar"/>
          <p:cNvGrpSpPr/>
          <p:nvPr/>
        </p:nvGrpSpPr>
        <p:grpSpPr>
          <a:xfrm>
            <a:off x="5940424" y="1410849"/>
            <a:ext cx="2520952" cy="597777"/>
            <a:chOff x="0" y="0"/>
            <a:chExt cx="2520950" cy="597775"/>
          </a:xfrm>
        </p:grpSpPr>
        <p:sp>
          <p:nvSpPr>
            <p:cNvPr id="91" name="Rectángulo"/>
            <p:cNvSpPr/>
            <p:nvPr/>
          </p:nvSpPr>
          <p:spPr>
            <a:xfrm>
              <a:off x="0" y="29012"/>
              <a:ext cx="2520951" cy="539751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" name="Aumento del control…"/>
            <p:cNvSpPr txBox="1"/>
            <p:nvPr/>
          </p:nvSpPr>
          <p:spPr>
            <a:xfrm>
              <a:off x="49679" y="0"/>
              <a:ext cx="2135880" cy="5977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Aumento del control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administrativo:</a:t>
              </a:r>
            </a:p>
          </p:txBody>
        </p:sp>
      </p:grpSp>
      <p:grpSp>
        <p:nvGrpSpPr>
          <p:cNvPr id="96" name="Agrupar"/>
          <p:cNvGrpSpPr/>
          <p:nvPr/>
        </p:nvGrpSpPr>
        <p:grpSpPr>
          <a:xfrm>
            <a:off x="5940425" y="871099"/>
            <a:ext cx="1800225" cy="597777"/>
            <a:chOff x="0" y="0"/>
            <a:chExt cx="1800225" cy="597775"/>
          </a:xfrm>
        </p:grpSpPr>
        <p:sp>
          <p:nvSpPr>
            <p:cNvPr id="94" name="Rectángulo"/>
            <p:cNvSpPr/>
            <p:nvPr/>
          </p:nvSpPr>
          <p:spPr>
            <a:xfrm>
              <a:off x="0" y="29012"/>
              <a:ext cx="1800225" cy="539751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" name="Aumento de la…"/>
            <p:cNvSpPr txBox="1"/>
            <p:nvPr/>
          </p:nvSpPr>
          <p:spPr>
            <a:xfrm>
              <a:off x="49679" y="0"/>
              <a:ext cx="1640394" cy="5977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Aumento de la 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presión fiscal</a:t>
              </a:r>
            </a:p>
          </p:txBody>
        </p:sp>
      </p:grpSp>
      <p:grpSp>
        <p:nvGrpSpPr>
          <p:cNvPr id="99" name="Agrupar"/>
          <p:cNvGrpSpPr/>
          <p:nvPr/>
        </p:nvGrpSpPr>
        <p:grpSpPr>
          <a:xfrm>
            <a:off x="5940425" y="331349"/>
            <a:ext cx="2339975" cy="597777"/>
            <a:chOff x="0" y="0"/>
            <a:chExt cx="2339975" cy="597775"/>
          </a:xfrm>
        </p:grpSpPr>
        <p:sp>
          <p:nvSpPr>
            <p:cNvPr id="97" name="Rectángulo"/>
            <p:cNvSpPr/>
            <p:nvPr/>
          </p:nvSpPr>
          <p:spPr>
            <a:xfrm>
              <a:off x="0" y="29012"/>
              <a:ext cx="2339975" cy="539751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" name="Modelo centralizado…"/>
            <p:cNvSpPr txBox="1"/>
            <p:nvPr/>
          </p:nvSpPr>
          <p:spPr>
            <a:xfrm>
              <a:off x="49679" y="0"/>
              <a:ext cx="2212117" cy="5977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Modelo centralizado 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sin autonomías</a:t>
              </a:r>
            </a:p>
          </p:txBody>
        </p:sp>
      </p:grpSp>
      <p:grpSp>
        <p:nvGrpSpPr>
          <p:cNvPr id="102" name="Agrupar"/>
          <p:cNvGrpSpPr/>
          <p:nvPr/>
        </p:nvGrpSpPr>
        <p:grpSpPr>
          <a:xfrm>
            <a:off x="6659562" y="3661130"/>
            <a:ext cx="2820572" cy="597777"/>
            <a:chOff x="0" y="0"/>
            <a:chExt cx="2820570" cy="597775"/>
          </a:xfrm>
        </p:grpSpPr>
        <p:sp>
          <p:nvSpPr>
            <p:cNvPr id="100" name="Rectángulo"/>
            <p:cNvSpPr/>
            <p:nvPr/>
          </p:nvSpPr>
          <p:spPr>
            <a:xfrm>
              <a:off x="0" y="29012"/>
              <a:ext cx="2700338" cy="539751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" name="Movimientos de protesta y…"/>
            <p:cNvSpPr txBox="1"/>
            <p:nvPr/>
          </p:nvSpPr>
          <p:spPr>
            <a:xfrm>
              <a:off x="49679" y="-1"/>
              <a:ext cx="2770892" cy="5977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Movimientos de protesta y</a:t>
              </a:r>
            </a:p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levantamientos</a:t>
              </a:r>
            </a:p>
          </p:txBody>
        </p:sp>
      </p:grpSp>
      <p:sp>
        <p:nvSpPr>
          <p:cNvPr id="103" name="Rectángulo"/>
          <p:cNvSpPr/>
          <p:nvPr/>
        </p:nvSpPr>
        <p:spPr>
          <a:xfrm>
            <a:off x="3779837" y="3600450"/>
            <a:ext cx="2160588" cy="720725"/>
          </a:xfrm>
          <a:prstGeom prst="rect">
            <a:avLst/>
          </a:prstGeom>
          <a:solidFill>
            <a:srgbClr val="FFFFCC"/>
          </a:solidFill>
          <a:ln w="9360">
            <a:solidFill>
              <a:srgbClr val="FFFFCC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106" name="Agrupar"/>
          <p:cNvGrpSpPr/>
          <p:nvPr/>
        </p:nvGrpSpPr>
        <p:grpSpPr>
          <a:xfrm>
            <a:off x="3960018" y="5043761"/>
            <a:ext cx="3060701" cy="539751"/>
            <a:chOff x="0" y="0"/>
            <a:chExt cx="3060700" cy="539750"/>
          </a:xfrm>
        </p:grpSpPr>
        <p:sp>
          <p:nvSpPr>
            <p:cNvPr id="104" name="Rectángulo"/>
            <p:cNvSpPr/>
            <p:nvPr/>
          </p:nvSpPr>
          <p:spPr>
            <a:xfrm>
              <a:off x="0" y="0"/>
              <a:ext cx="3060700" cy="53975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5" name="Ejemplos EE.UU y Francia"/>
            <p:cNvSpPr txBox="1"/>
            <p:nvPr/>
          </p:nvSpPr>
          <p:spPr>
            <a:xfrm>
              <a:off x="126040" y="95264"/>
              <a:ext cx="2808620" cy="34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Ejemplos EE.UU y Francia</a:t>
              </a:r>
            </a:p>
          </p:txBody>
        </p:sp>
      </p:grpSp>
      <p:grpSp>
        <p:nvGrpSpPr>
          <p:cNvPr id="109" name="Agrupar"/>
          <p:cNvGrpSpPr/>
          <p:nvPr/>
        </p:nvGrpSpPr>
        <p:grpSpPr>
          <a:xfrm>
            <a:off x="3960018" y="4663537"/>
            <a:ext cx="1800226" cy="539751"/>
            <a:chOff x="0" y="0"/>
            <a:chExt cx="1800225" cy="539750"/>
          </a:xfrm>
        </p:grpSpPr>
        <p:sp>
          <p:nvSpPr>
            <p:cNvPr id="107" name="Rectángulo"/>
            <p:cNvSpPr/>
            <p:nvPr/>
          </p:nvSpPr>
          <p:spPr>
            <a:xfrm>
              <a:off x="0" y="0"/>
              <a:ext cx="1800225" cy="53975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8" name="Ideario liberal"/>
            <p:cNvSpPr txBox="1"/>
            <p:nvPr/>
          </p:nvSpPr>
          <p:spPr>
            <a:xfrm>
              <a:off x="162571" y="95264"/>
              <a:ext cx="1475083" cy="34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Ideario liberal</a:t>
              </a:r>
            </a:p>
          </p:txBody>
        </p:sp>
      </p:grpSp>
      <p:grpSp>
        <p:nvGrpSpPr>
          <p:cNvPr id="112" name="Agrupar"/>
          <p:cNvGrpSpPr/>
          <p:nvPr/>
        </p:nvGrpSpPr>
        <p:grpSpPr>
          <a:xfrm>
            <a:off x="2339975" y="4859337"/>
            <a:ext cx="1439863" cy="539751"/>
            <a:chOff x="0" y="0"/>
            <a:chExt cx="1439862" cy="539750"/>
          </a:xfrm>
        </p:grpSpPr>
        <p:sp>
          <p:nvSpPr>
            <p:cNvPr id="110" name="Rectángulo"/>
            <p:cNvSpPr/>
            <p:nvPr/>
          </p:nvSpPr>
          <p:spPr>
            <a:xfrm>
              <a:off x="0" y="0"/>
              <a:ext cx="1439863" cy="53975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1" name="Enciclopedia"/>
            <p:cNvSpPr txBox="1"/>
            <p:nvPr/>
          </p:nvSpPr>
          <p:spPr>
            <a:xfrm>
              <a:off x="20453" y="95264"/>
              <a:ext cx="1398957" cy="34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Enciclopedia</a:t>
              </a:r>
            </a:p>
          </p:txBody>
        </p:sp>
      </p:grpSp>
      <p:grpSp>
        <p:nvGrpSpPr>
          <p:cNvPr id="115" name="Agrupar"/>
          <p:cNvGrpSpPr/>
          <p:nvPr/>
        </p:nvGrpSpPr>
        <p:grpSpPr>
          <a:xfrm>
            <a:off x="2339975" y="6840537"/>
            <a:ext cx="5219700" cy="360363"/>
            <a:chOff x="0" y="0"/>
            <a:chExt cx="5219699" cy="360362"/>
          </a:xfrm>
        </p:grpSpPr>
        <p:sp>
          <p:nvSpPr>
            <p:cNvPr id="113" name="Rectángulo"/>
            <p:cNvSpPr/>
            <p:nvPr/>
          </p:nvSpPr>
          <p:spPr>
            <a:xfrm>
              <a:off x="0" y="0"/>
              <a:ext cx="5219700" cy="360363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4" name="Ruptura de las comunicaciones con la Metrópolis"/>
            <p:cNvSpPr txBox="1"/>
            <p:nvPr/>
          </p:nvSpPr>
          <p:spPr>
            <a:xfrm>
              <a:off x="49680" y="5570"/>
              <a:ext cx="5083680" cy="34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Ruptura de las comunicaciones con la Metrópolis</a:t>
              </a:r>
            </a:p>
          </p:txBody>
        </p:sp>
      </p:grpSp>
      <p:grpSp>
        <p:nvGrpSpPr>
          <p:cNvPr id="118" name="Agrupar"/>
          <p:cNvGrpSpPr/>
          <p:nvPr/>
        </p:nvGrpSpPr>
        <p:grpSpPr>
          <a:xfrm>
            <a:off x="2325150" y="6119812"/>
            <a:ext cx="3990463" cy="360363"/>
            <a:chOff x="0" y="0"/>
            <a:chExt cx="3990462" cy="360362"/>
          </a:xfrm>
        </p:grpSpPr>
        <p:sp>
          <p:nvSpPr>
            <p:cNvPr id="116" name="Rectángulo"/>
            <p:cNvSpPr/>
            <p:nvPr/>
          </p:nvSpPr>
          <p:spPr>
            <a:xfrm>
              <a:off x="14825" y="0"/>
              <a:ext cx="3960813" cy="360363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7" name="Revalorización económica y comercial"/>
            <p:cNvSpPr txBox="1"/>
            <p:nvPr/>
          </p:nvSpPr>
          <p:spPr>
            <a:xfrm>
              <a:off x="0" y="5570"/>
              <a:ext cx="3990463" cy="34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Revalorización económica y comercial</a:t>
              </a:r>
            </a:p>
          </p:txBody>
        </p:sp>
      </p:grpSp>
      <p:grpSp>
        <p:nvGrpSpPr>
          <p:cNvPr id="121" name="Agrupar"/>
          <p:cNvGrpSpPr/>
          <p:nvPr/>
        </p:nvGrpSpPr>
        <p:grpSpPr>
          <a:xfrm>
            <a:off x="7091792" y="6119812"/>
            <a:ext cx="2555016" cy="360363"/>
            <a:chOff x="0" y="0"/>
            <a:chExt cx="2555015" cy="360362"/>
          </a:xfrm>
        </p:grpSpPr>
        <p:sp>
          <p:nvSpPr>
            <p:cNvPr id="119" name="Rectángulo"/>
            <p:cNvSpPr/>
            <p:nvPr/>
          </p:nvSpPr>
          <p:spPr>
            <a:xfrm>
              <a:off x="107520" y="0"/>
              <a:ext cx="2339976" cy="360363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FF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0" name="Rechazo a la Metrópolis"/>
            <p:cNvSpPr txBox="1"/>
            <p:nvPr/>
          </p:nvSpPr>
          <p:spPr>
            <a:xfrm>
              <a:off x="-1" y="5570"/>
              <a:ext cx="2555017" cy="34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999" tIns="44999" rIns="44999" bIns="44999" numCol="1" anchor="ctr">
              <a:spAutoFit/>
            </a:bodyPr>
            <a:lstStyle>
              <a:lvl1pPr algn="ctr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Rechazo a la Metrópolis</a:t>
              </a:r>
            </a:p>
          </p:txBody>
        </p:sp>
      </p:grpSp>
      <p:sp>
        <p:nvSpPr>
          <p:cNvPr id="122" name="Línea"/>
          <p:cNvSpPr/>
          <p:nvPr/>
        </p:nvSpPr>
        <p:spPr>
          <a:xfrm>
            <a:off x="1632840" y="177800"/>
            <a:ext cx="720726" cy="7200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5635" y="0"/>
                  <a:pt x="10800" y="466"/>
                  <a:pt x="10800" y="1040"/>
                </a:cubicBezTo>
                <a:lnTo>
                  <a:pt x="10800" y="10775"/>
                </a:lnTo>
                <a:cubicBezTo>
                  <a:pt x="10800" y="11349"/>
                  <a:pt x="5965" y="11815"/>
                  <a:pt x="0" y="11815"/>
                </a:cubicBezTo>
                <a:cubicBezTo>
                  <a:pt x="5965" y="11815"/>
                  <a:pt x="10800" y="12281"/>
                  <a:pt x="10800" y="12855"/>
                </a:cubicBezTo>
                <a:lnTo>
                  <a:pt x="10800" y="20560"/>
                </a:lnTo>
                <a:cubicBezTo>
                  <a:pt x="10800" y="21134"/>
                  <a:pt x="15635" y="21600"/>
                  <a:pt x="21600" y="21600"/>
                </a:cubicBezTo>
              </a:path>
            </a:pathLst>
          </a:custGeom>
          <a:ln w="9360"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3" name="Línea"/>
          <p:cNvSpPr/>
          <p:nvPr/>
        </p:nvSpPr>
        <p:spPr>
          <a:xfrm>
            <a:off x="5580062" y="179387"/>
            <a:ext cx="539751" cy="3060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 w="36000">
            <a:solidFill>
              <a:srgbClr val="0066CC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4" name="Indios, mestizos…"/>
          <p:cNvSpPr txBox="1"/>
          <p:nvPr/>
        </p:nvSpPr>
        <p:spPr>
          <a:xfrm>
            <a:off x="3993112" y="3412576"/>
            <a:ext cx="1913426" cy="1094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Indios, mestizos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y negros: mano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 obra explotada</a:t>
            </a:r>
          </a:p>
        </p:txBody>
      </p:sp>
      <p:sp>
        <p:nvSpPr>
          <p:cNvPr id="130" name="Línea de conexión"/>
          <p:cNvSpPr/>
          <p:nvPr/>
        </p:nvSpPr>
        <p:spPr>
          <a:xfrm>
            <a:off x="3425825" y="3960237"/>
            <a:ext cx="349250" cy="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36000">
            <a:solidFill>
              <a:srgbClr val="0066CC"/>
            </a:solidFill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131" name="Línea de conexión"/>
          <p:cNvSpPr/>
          <p:nvPr/>
        </p:nvSpPr>
        <p:spPr>
          <a:xfrm>
            <a:off x="5906537" y="3960018"/>
            <a:ext cx="748263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36000">
            <a:solidFill>
              <a:srgbClr val="0066CC"/>
            </a:solidFill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127" name="Línea"/>
          <p:cNvSpPr/>
          <p:nvPr/>
        </p:nvSpPr>
        <p:spPr>
          <a:xfrm>
            <a:off x="3779837" y="4682168"/>
            <a:ext cx="341695" cy="9852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 w="36000">
            <a:solidFill>
              <a:srgbClr val="0066CC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2" name="Línea de conexión"/>
          <p:cNvSpPr/>
          <p:nvPr/>
        </p:nvSpPr>
        <p:spPr>
          <a:xfrm>
            <a:off x="6315728" y="6299993"/>
            <a:ext cx="776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7200" y="21600"/>
                  <a:pt x="14400" y="10800"/>
                  <a:pt x="21600" y="0"/>
                </a:cubicBezTo>
              </a:path>
            </a:pathLst>
          </a:custGeom>
          <a:ln w="72000">
            <a:solidFill>
              <a:srgbClr val="0066CC"/>
            </a:solidFill>
            <a:tailEnd type="triangle"/>
          </a:ln>
        </p:spPr>
        <p:txBody>
          <a:bodyPr/>
          <a:lstStyle/>
          <a:p>
            <a:pPr/>
          </a:p>
        </p:txBody>
      </p:sp>
      <p:pic>
        <p:nvPicPr>
          <p:cNvPr id="129" name="Logogeohisto.png" descr="Logogeohist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65851" y="4590117"/>
            <a:ext cx="1126883" cy="11693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roceso"/>
          <p:cNvSpPr txBox="1"/>
          <p:nvPr/>
        </p:nvSpPr>
        <p:spPr>
          <a:xfrm>
            <a:off x="1664249" y="360362"/>
            <a:ext cx="1349864" cy="59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000" tIns="63000" rIns="63000" bIns="63000">
            <a:spAutoFit/>
          </a:bodyPr>
          <a:lstStyle>
            <a:lvl1pPr>
              <a:lnSpc>
                <a:spcPct val="116999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1" sz="2600">
                <a:effectLst>
                  <a:outerShdw sx="100000" sy="100000" kx="0" ky="0" algn="b" rotWithShape="0" blurRad="12700" dist="25400" dir="2700000">
                    <a:srgbClr val="FFFFFF"/>
                  </a:outerShdw>
                </a:effectLst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Proceso</a:t>
            </a:r>
          </a:p>
        </p:txBody>
      </p:sp>
      <p:sp>
        <p:nvSpPr>
          <p:cNvPr id="135" name="Complejo por:…"/>
          <p:cNvSpPr txBox="1"/>
          <p:nvPr/>
        </p:nvSpPr>
        <p:spPr>
          <a:xfrm>
            <a:off x="945112" y="1439862"/>
            <a:ext cx="3331064" cy="1379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000" tIns="63000" rIns="63000" bIns="63000">
            <a:spAutoFit/>
          </a:bodyPr>
          <a:lstStyle/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Complejo por: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	1.- Política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	2.- revueltas urbanas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	3.- revueltas campesinas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	4.- movimientos de tropas</a:t>
            </a:r>
          </a:p>
        </p:txBody>
      </p:sp>
      <p:sp>
        <p:nvSpPr>
          <p:cNvPr id="136" name="LIDERADO POR:…"/>
          <p:cNvSpPr txBox="1"/>
          <p:nvPr/>
        </p:nvSpPr>
        <p:spPr>
          <a:xfrm>
            <a:off x="1484862" y="3779837"/>
            <a:ext cx="2249976" cy="63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000" tIns="63000" rIns="63000" bIns="63000">
            <a:spAutoFit/>
          </a:bodyPr>
          <a:lstStyle/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LIDERADO POR: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CRIOLLOS</a:t>
            </a:r>
          </a:p>
        </p:txBody>
      </p:sp>
      <p:cxnSp>
        <p:nvCxnSpPr>
          <p:cNvPr id="137" name="Línea de conexión"/>
          <p:cNvCxnSpPr>
            <a:stCxn id="135" idx="0"/>
            <a:endCxn id="136" idx="0"/>
          </p:cNvCxnSpPr>
          <p:nvPr/>
        </p:nvCxnSpPr>
        <p:spPr>
          <a:xfrm flipH="1">
            <a:off x="2609850" y="2129582"/>
            <a:ext cx="794" cy="1967144"/>
          </a:xfrm>
          <a:prstGeom prst="straightConnector1">
            <a:avLst/>
          </a:prstGeom>
          <a:ln w="72000">
            <a:solidFill>
              <a:srgbClr val="660066"/>
            </a:solidFill>
            <a:tailEnd type="triangle"/>
          </a:ln>
        </p:spPr>
      </p:cxnSp>
      <p:sp>
        <p:nvSpPr>
          <p:cNvPr id="138" name="PROTAGONISTAS:…"/>
          <p:cNvSpPr txBox="1"/>
          <p:nvPr/>
        </p:nvSpPr>
        <p:spPr>
          <a:xfrm>
            <a:off x="5445674" y="539750"/>
            <a:ext cx="4229589" cy="1627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000" tIns="63000" rIns="63000" bIns="63000">
            <a:spAutoFit/>
          </a:bodyPr>
          <a:lstStyle/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PROTAGONISTAS: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1.- Bolívar: Buenos Aires y Caracas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2.- José San Martín: Argentina y Chile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3.- Sucre: Perú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4.- Iturbide: México</a:t>
            </a:r>
          </a:p>
          <a:p>
            <a: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5.- James Monroe: EE.UU.</a:t>
            </a:r>
          </a:p>
        </p:txBody>
      </p:sp>
      <p:sp>
        <p:nvSpPr>
          <p:cNvPr id="139" name="Tres fases:"/>
          <p:cNvSpPr txBox="1"/>
          <p:nvPr/>
        </p:nvSpPr>
        <p:spPr>
          <a:xfrm>
            <a:off x="5985424" y="3036887"/>
            <a:ext cx="1349864" cy="385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000" tIns="63000" rIns="63000" bIns="63000">
            <a:spAutoFit/>
          </a:bodyPr>
          <a:lstStyle>
            <a:lvl1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Tres fases:</a:t>
            </a:r>
          </a:p>
        </p:txBody>
      </p:sp>
      <p:sp>
        <p:nvSpPr>
          <p:cNvPr id="140" name="1808-1814">
            <a:hlinkClick r:id="rId2" invalidUrl="" action="ppaction://hlinksldjump" tgtFrame="" tooltip="" history="1" highlightClick="0" endSnd="0"/>
          </p:cNvPr>
          <p:cNvSpPr txBox="1"/>
          <p:nvPr/>
        </p:nvSpPr>
        <p:spPr>
          <a:xfrm>
            <a:off x="4724949" y="3959225"/>
            <a:ext cx="1349864" cy="385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000" tIns="63000" rIns="63000" bIns="63000">
            <a:spAutoFit/>
          </a:bodyPr>
          <a:lstStyle>
            <a:lvl1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1808-1814</a:t>
            </a:r>
          </a:p>
        </p:txBody>
      </p:sp>
      <p:sp>
        <p:nvSpPr>
          <p:cNvPr id="141" name="1814-1820">
            <a:hlinkClick r:id="rId3" invalidUrl="" action="ppaction://hlinksldjump" tgtFrame="" tooltip="" history="1" highlightClick="0" endSnd="0"/>
          </p:cNvPr>
          <p:cNvSpPr txBox="1"/>
          <p:nvPr/>
        </p:nvSpPr>
        <p:spPr>
          <a:xfrm>
            <a:off x="6164812" y="4859337"/>
            <a:ext cx="1349864" cy="385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000" tIns="63000" rIns="63000" bIns="63000">
            <a:spAutoFit/>
          </a:bodyPr>
          <a:lstStyle>
            <a:lvl1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1814-1820</a:t>
            </a:r>
          </a:p>
        </p:txBody>
      </p:sp>
      <p:sp>
        <p:nvSpPr>
          <p:cNvPr id="142" name="1820-1824">
            <a:hlinkClick r:id="rId4" invalidUrl="" action="ppaction://hlinksldjump" tgtFrame="" tooltip="" history="1" highlightClick="0" endSnd="0"/>
          </p:cNvPr>
          <p:cNvSpPr txBox="1"/>
          <p:nvPr/>
        </p:nvSpPr>
        <p:spPr>
          <a:xfrm>
            <a:off x="7785649" y="5940425"/>
            <a:ext cx="1530839" cy="385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000" tIns="63000" rIns="63000" bIns="63000">
            <a:spAutoFit/>
          </a:bodyPr>
          <a:lstStyle>
            <a:lvl1pPr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1820-1824</a:t>
            </a:r>
          </a:p>
        </p:txBody>
      </p:sp>
      <p:cxnSp>
        <p:nvCxnSpPr>
          <p:cNvPr id="143" name="Línea de conexión"/>
          <p:cNvCxnSpPr>
            <a:stCxn id="134" idx="0"/>
            <a:endCxn id="138" idx="0"/>
          </p:cNvCxnSpPr>
          <p:nvPr/>
        </p:nvCxnSpPr>
        <p:spPr>
          <a:xfrm>
            <a:off x="2339181" y="658312"/>
            <a:ext cx="5221288" cy="695435"/>
          </a:xfrm>
          <a:prstGeom prst="straightConnector1">
            <a:avLst/>
          </a:prstGeom>
          <a:ln w="72000">
            <a:solidFill>
              <a:srgbClr val="660066"/>
            </a:solidFill>
            <a:tailEnd type="triangle"/>
          </a:ln>
        </p:spPr>
      </p:cxnSp>
      <p:cxnSp>
        <p:nvCxnSpPr>
          <p:cNvPr id="144" name="Línea de conexión"/>
          <p:cNvCxnSpPr>
            <a:stCxn id="134" idx="0"/>
            <a:endCxn id="135" idx="0"/>
          </p:cNvCxnSpPr>
          <p:nvPr/>
        </p:nvCxnSpPr>
        <p:spPr>
          <a:xfrm>
            <a:off x="2339181" y="658312"/>
            <a:ext cx="271463" cy="1471271"/>
          </a:xfrm>
          <a:prstGeom prst="straightConnector1">
            <a:avLst/>
          </a:prstGeom>
          <a:ln w="72000">
            <a:solidFill>
              <a:srgbClr val="660066"/>
            </a:solidFill>
            <a:tailEnd type="triangle"/>
          </a:ln>
        </p:spPr>
      </p:cxnSp>
      <p:cxnSp>
        <p:nvCxnSpPr>
          <p:cNvPr id="145" name="Línea de conexión"/>
          <p:cNvCxnSpPr>
            <a:stCxn id="134" idx="0"/>
            <a:endCxn id="139" idx="0"/>
          </p:cNvCxnSpPr>
          <p:nvPr/>
        </p:nvCxnSpPr>
        <p:spPr>
          <a:xfrm>
            <a:off x="2339181" y="658312"/>
            <a:ext cx="4321176" cy="2571187"/>
          </a:xfrm>
          <a:prstGeom prst="straightConnector1">
            <a:avLst/>
          </a:prstGeom>
          <a:ln w="72000">
            <a:solidFill>
              <a:srgbClr val="660066"/>
            </a:solidFill>
            <a:tailEnd type="triangle"/>
          </a:ln>
        </p:spPr>
      </p:cxnSp>
      <p:cxnSp>
        <p:nvCxnSpPr>
          <p:cNvPr id="146" name="Línea de conexión"/>
          <p:cNvCxnSpPr>
            <a:stCxn id="139" idx="0"/>
            <a:endCxn id="140" idx="0"/>
          </p:cNvCxnSpPr>
          <p:nvPr/>
        </p:nvCxnSpPr>
        <p:spPr>
          <a:xfrm flipH="1">
            <a:off x="5399881" y="3229498"/>
            <a:ext cx="1260476" cy="922338"/>
          </a:xfrm>
          <a:prstGeom prst="straightConnector1">
            <a:avLst/>
          </a:prstGeom>
          <a:ln w="72000">
            <a:solidFill>
              <a:srgbClr val="660066"/>
            </a:solidFill>
            <a:tailEnd type="triangle"/>
          </a:ln>
        </p:spPr>
      </p:cxnSp>
      <p:cxnSp>
        <p:nvCxnSpPr>
          <p:cNvPr id="147" name="Línea de conexión"/>
          <p:cNvCxnSpPr>
            <a:stCxn id="139" idx="0"/>
            <a:endCxn id="141" idx="0"/>
          </p:cNvCxnSpPr>
          <p:nvPr/>
        </p:nvCxnSpPr>
        <p:spPr>
          <a:xfrm>
            <a:off x="6660356" y="3229498"/>
            <a:ext cx="179388" cy="1822451"/>
          </a:xfrm>
          <a:prstGeom prst="straightConnector1">
            <a:avLst/>
          </a:prstGeom>
          <a:ln w="72000">
            <a:solidFill>
              <a:srgbClr val="660066"/>
            </a:solidFill>
            <a:tailEnd type="triangle"/>
          </a:ln>
        </p:spPr>
      </p:cxnSp>
      <p:cxnSp>
        <p:nvCxnSpPr>
          <p:cNvPr id="148" name="Línea de conexión"/>
          <p:cNvCxnSpPr>
            <a:stCxn id="139" idx="0"/>
            <a:endCxn id="142" idx="0"/>
          </p:cNvCxnSpPr>
          <p:nvPr/>
        </p:nvCxnSpPr>
        <p:spPr>
          <a:xfrm>
            <a:off x="6660356" y="3229498"/>
            <a:ext cx="1890713" cy="2903538"/>
          </a:xfrm>
          <a:prstGeom prst="straightConnector1">
            <a:avLst/>
          </a:prstGeom>
          <a:ln w="72000">
            <a:solidFill>
              <a:srgbClr val="660066"/>
            </a:solidFill>
            <a:tailEnd type="triangle"/>
          </a:ln>
        </p:spPr>
      </p:cxnSp>
      <p:pic>
        <p:nvPicPr>
          <p:cNvPr id="149" name="image.png" descr="image.png">
            <a:hlinkClick r:id="" invalidUrl="" action="ppaction://hlinkshowjump?jump=nextslide" tgtFrame="" tooltip="" history="1" highlightClick="0" endSnd="0"/>
          </p:cNvPr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359900" y="6945312"/>
            <a:ext cx="720725" cy="614363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Pulsa sobre las fechas"/>
          <p:cNvSpPr txBox="1"/>
          <p:nvPr/>
        </p:nvSpPr>
        <p:spPr>
          <a:xfrm>
            <a:off x="2024612" y="6840537"/>
            <a:ext cx="2610339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Pulsa sobre las fechas</a:t>
            </a:r>
          </a:p>
        </p:txBody>
      </p:sp>
      <p:pic>
        <p:nvPicPr>
          <p:cNvPr id="151" name="Logogeohisto.png" descr="Logogeohisto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947072" y="2895698"/>
            <a:ext cx="925679" cy="9605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age.png" descr="image.png">
            <a:hlinkClick r:id="" invalidUrl="" action="ppaction://hlinkshowjump?jump=nextslide" tgtFrame="" tooltip="" history="1" highlightClick="0" endSnd="0"/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59900" y="6945312"/>
            <a:ext cx="720725" cy="614363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1ª FASE…"/>
          <p:cNvSpPr txBox="1"/>
          <p:nvPr/>
        </p:nvSpPr>
        <p:spPr>
          <a:xfrm>
            <a:off x="945112" y="179387"/>
            <a:ext cx="2070589" cy="780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lnSpc>
                <a:spcPct val="109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 Black"/>
                <a:ea typeface="Arial Black"/>
                <a:cs typeface="Arial Black"/>
                <a:sym typeface="Arial Black"/>
              </a:defRPr>
            </a:pPr>
            <a:r>
              <a:t>1ª FASE</a:t>
            </a:r>
          </a:p>
          <a:p>
            <a:pPr>
              <a:lnSpc>
                <a:spcPct val="109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 Black"/>
                <a:ea typeface="Arial Black"/>
                <a:cs typeface="Arial Black"/>
                <a:sym typeface="Arial Black"/>
              </a:defRPr>
            </a:pPr>
            <a:r>
              <a:t>1808 - 1814</a:t>
            </a:r>
          </a:p>
        </p:txBody>
      </p:sp>
      <p:sp>
        <p:nvSpPr>
          <p:cNvPr id="155" name="Guerra de la Independencia"/>
          <p:cNvSpPr txBox="1"/>
          <p:nvPr/>
        </p:nvSpPr>
        <p:spPr>
          <a:xfrm>
            <a:off x="3645449" y="733425"/>
            <a:ext cx="4050202" cy="42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lnSpc>
                <a:spcPct val="88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200">
                <a:solidFill>
                  <a:srgbClr val="DC23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oadway"/>
                <a:ea typeface="Broadway"/>
                <a:cs typeface="Broadway"/>
                <a:sym typeface="Broadway"/>
              </a:defRPr>
            </a:pPr>
            <a:r>
              <a:t>Guerra</a:t>
            </a:r>
            <a:r>
              <a:rPr sz="1800"/>
              <a:t> de la Independencia</a:t>
            </a:r>
          </a:p>
        </p:txBody>
      </p:sp>
      <p:sp>
        <p:nvSpPr>
          <p:cNvPr id="156" name="1.- Juntas de gobierno similares a las peninsulares…"/>
          <p:cNvSpPr txBox="1"/>
          <p:nvPr/>
        </p:nvSpPr>
        <p:spPr>
          <a:xfrm>
            <a:off x="1124499" y="1527175"/>
            <a:ext cx="6929927" cy="3430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1.- Juntas de gobierno similares a las peninsulares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2.- Rechazo frente a la Junta Central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	1810 Juntas revolucionarias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	1813 Ejércitos realistas aplastan sublevaciones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		Argentina,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		Uruguay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		Paraguay</a:t>
            </a:r>
          </a:p>
        </p:txBody>
      </p:sp>
      <p:grpSp>
        <p:nvGrpSpPr>
          <p:cNvPr id="159" name="Agrupar"/>
          <p:cNvGrpSpPr/>
          <p:nvPr/>
        </p:nvGrpSpPr>
        <p:grpSpPr>
          <a:xfrm>
            <a:off x="3959225" y="4140200"/>
            <a:ext cx="5400675" cy="720725"/>
            <a:chOff x="0" y="0"/>
            <a:chExt cx="5400675" cy="720725"/>
          </a:xfrm>
        </p:grpSpPr>
        <p:sp>
          <p:nvSpPr>
            <p:cNvPr id="157" name="Rectángulo redondeado"/>
            <p:cNvSpPr/>
            <p:nvPr/>
          </p:nvSpPr>
          <p:spPr>
            <a:xfrm>
              <a:off x="0" y="0"/>
              <a:ext cx="5400675" cy="720725"/>
            </a:xfrm>
            <a:prstGeom prst="roundRect">
              <a:avLst>
                <a:gd name="adj" fmla="val 218"/>
              </a:avLst>
            </a:prstGeom>
            <a:solidFill>
              <a:srgbClr val="47B8B8"/>
            </a:solidFill>
            <a:ln w="9525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63500" dist="152735" dir="2700000">
                <a:srgbClr val="808080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8" name="Consiguen mantener el espíritu revolucionario"/>
            <p:cNvSpPr txBox="1"/>
            <p:nvPr/>
          </p:nvSpPr>
          <p:spPr>
            <a:xfrm>
              <a:off x="50229" y="185751"/>
              <a:ext cx="5300217" cy="3492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ctr">
              <a:spAutoFit/>
            </a:bodyPr>
            <a:lstStyle>
              <a:lvl1pPr algn="ctr"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Consiguen mantener el espíritu revolucionario</a:t>
              </a:r>
            </a:p>
          </p:txBody>
        </p:sp>
      </p:grpSp>
      <p:sp>
        <p:nvSpPr>
          <p:cNvPr id="160" name="México: revolución social indigenista apoyada por la Iglesia y aplastada por los criollos ayudados por el ejército"/>
          <p:cNvSpPr txBox="1"/>
          <p:nvPr/>
        </p:nvSpPr>
        <p:spPr>
          <a:xfrm>
            <a:off x="1305474" y="5219700"/>
            <a:ext cx="7650652" cy="826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lvl1pPr>
          </a:lstStyle>
          <a:p>
            <a:pPr/>
            <a:r>
              <a:t>México: revolución social indigenista apoyada por la Iglesia y aplastada por los criollos ayudados por el ejército</a:t>
            </a:r>
          </a:p>
        </p:txBody>
      </p:sp>
      <p:pic>
        <p:nvPicPr>
          <p:cNvPr id="161" name="Logogeohisto.png" descr="Logogeohist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73476" y="797724"/>
            <a:ext cx="796804" cy="8268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image.png" descr="image.png">
            <a:hlinkClick r:id="" invalidUrl="" action="ppaction://hlinkshowjump?jump=nextslide" tgtFrame="" tooltip="" history="1" highlightClick="0" endSnd="0"/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59900" y="6945312"/>
            <a:ext cx="720725" cy="614363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2ª FASE…"/>
          <p:cNvSpPr txBox="1"/>
          <p:nvPr/>
        </p:nvSpPr>
        <p:spPr>
          <a:xfrm>
            <a:off x="945112" y="179387"/>
            <a:ext cx="2070589" cy="780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lnSpc>
                <a:spcPct val="109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 Black"/>
                <a:ea typeface="Arial Black"/>
                <a:cs typeface="Arial Black"/>
                <a:sym typeface="Arial Black"/>
              </a:defRPr>
            </a:pPr>
            <a:r>
              <a:t>2ª FASE</a:t>
            </a:r>
          </a:p>
          <a:p>
            <a:pPr>
              <a:lnSpc>
                <a:spcPct val="109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 Black"/>
                <a:ea typeface="Arial Black"/>
                <a:cs typeface="Arial Black"/>
                <a:sym typeface="Arial Black"/>
              </a:defRPr>
            </a:pPr>
            <a:r>
              <a:t>1814 - 1820</a:t>
            </a:r>
          </a:p>
        </p:txBody>
      </p:sp>
      <p:sp>
        <p:nvSpPr>
          <p:cNvPr id="165" name="Sexenio absolutista"/>
          <p:cNvSpPr txBox="1"/>
          <p:nvPr/>
        </p:nvSpPr>
        <p:spPr>
          <a:xfrm>
            <a:off x="3464474" y="1450975"/>
            <a:ext cx="4050202" cy="36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88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solidFill>
                  <a:srgbClr val="DC23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oadway"/>
                <a:ea typeface="Broadway"/>
                <a:cs typeface="Broadway"/>
                <a:sym typeface="Broadway"/>
              </a:defRPr>
            </a:lvl1pPr>
          </a:lstStyle>
          <a:p>
            <a:pPr/>
            <a:r>
              <a:t>Sexenio absolutista</a:t>
            </a:r>
          </a:p>
        </p:txBody>
      </p:sp>
      <p:sp>
        <p:nvSpPr>
          <p:cNvPr id="166" name="1814. Restauración de Fernando VII…"/>
          <p:cNvSpPr txBox="1"/>
          <p:nvPr/>
        </p:nvSpPr>
        <p:spPr>
          <a:xfrm>
            <a:off x="945112" y="2439987"/>
            <a:ext cx="8730151" cy="2686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1814. Restauración de Fernando VII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1816. Se reaviva el conflicto en las colonias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Congreso de Tucumán: Independencia de  las  Provincias Unidas de Sudamérica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San Martín obtiene la victoria en Carabobo y Chile se independiza en 1818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Simón Bolívar desde Venezuela conquista Angostura 1819 y se forma la República de la gran   Colombia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Batalla de Boyacá se independiza Colombia</a:t>
            </a:r>
          </a:p>
        </p:txBody>
      </p:sp>
      <p:pic>
        <p:nvPicPr>
          <p:cNvPr id="167" name="Logogeohisto.png" descr="Logogeohist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91528" y="1468601"/>
            <a:ext cx="751798" cy="78011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image.png" descr="image.png">
            <a:hlinkClick r:id="" invalidUrl="" action="ppaction://hlinkshowjump?jump=nextslide" tgtFrame="" tooltip="" history="1" highlightClick="0" endSnd="0"/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59900" y="6945312"/>
            <a:ext cx="720725" cy="614363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3ª FASE…"/>
          <p:cNvSpPr txBox="1"/>
          <p:nvPr/>
        </p:nvSpPr>
        <p:spPr>
          <a:xfrm>
            <a:off x="945112" y="179387"/>
            <a:ext cx="2070589" cy="780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lnSpc>
                <a:spcPct val="109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 Black"/>
                <a:ea typeface="Arial Black"/>
                <a:cs typeface="Arial Black"/>
                <a:sym typeface="Arial Black"/>
              </a:defRPr>
            </a:pPr>
            <a:r>
              <a:t>3ª FASE</a:t>
            </a:r>
          </a:p>
          <a:p>
            <a:pPr>
              <a:lnSpc>
                <a:spcPct val="109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 Black"/>
                <a:ea typeface="Arial Black"/>
                <a:cs typeface="Arial Black"/>
                <a:sym typeface="Arial Black"/>
              </a:defRPr>
            </a:pPr>
            <a:r>
              <a:t>1820 - 1824</a:t>
            </a:r>
          </a:p>
        </p:txBody>
      </p:sp>
      <p:sp>
        <p:nvSpPr>
          <p:cNvPr id="171" name="Trienio Liberal y Década Ominosa"/>
          <p:cNvSpPr txBox="1"/>
          <p:nvPr/>
        </p:nvSpPr>
        <p:spPr>
          <a:xfrm>
            <a:off x="3464474" y="1450975"/>
            <a:ext cx="4950314" cy="36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88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solidFill>
                  <a:srgbClr val="DC23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oadway"/>
                <a:ea typeface="Broadway"/>
                <a:cs typeface="Broadway"/>
                <a:sym typeface="Broadway"/>
              </a:defRPr>
            </a:lvl1pPr>
          </a:lstStyle>
          <a:p>
            <a:pPr/>
            <a:r>
              <a:t>Trienio Liberal y Década Ominosa</a:t>
            </a:r>
          </a:p>
        </p:txBody>
      </p:sp>
      <p:sp>
        <p:nvSpPr>
          <p:cNvPr id="172" name="1820  Gran debilidad del ejército colonial…"/>
          <p:cNvSpPr txBox="1"/>
          <p:nvPr/>
        </p:nvSpPr>
        <p:spPr>
          <a:xfrm>
            <a:off x="907805" y="2160587"/>
            <a:ext cx="8730152" cy="3430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1820 	Gran debilidad del ejército colonial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	Doctrina Monroe :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			Apoyo armamentístico y moral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1821	Independencia de Perú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1824	Victoria decisiva de Sucre en la batalla de Ayacucho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		Independencia de Bolivia</a:t>
            </a:r>
          </a:p>
        </p:txBody>
      </p:sp>
      <p:sp>
        <p:nvSpPr>
          <p:cNvPr id="173" name="México: Iturbide (criollo) se pone al frente del movimiento y en 1821 consigue la independencia = Dictadura ultraconservadora = Antiguo Régimen"/>
          <p:cNvSpPr txBox="1"/>
          <p:nvPr/>
        </p:nvSpPr>
        <p:spPr>
          <a:xfrm>
            <a:off x="940349" y="4031875"/>
            <a:ext cx="8190401" cy="826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lvl1pPr>
          </a:lstStyle>
          <a:p>
            <a:pPr/>
            <a:r>
              <a:t>México: Iturbide (criollo) se pone al frente del movimiento y en 1821 consigue la independencia = Dictadura ultraconservadora = Antiguo Régimen</a:t>
            </a:r>
          </a:p>
        </p:txBody>
      </p:sp>
      <p:sp>
        <p:nvSpPr>
          <p:cNvPr id="174" name="Fernando VII jamás renunció a la pérdida colonial…"/>
          <p:cNvSpPr txBox="1"/>
          <p:nvPr/>
        </p:nvSpPr>
        <p:spPr>
          <a:xfrm>
            <a:off x="940350" y="5573659"/>
            <a:ext cx="8190401" cy="826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Fernando VII jamás renunció a la pérdida colonial</a:t>
            </a:r>
          </a:p>
          <a:p>
            <a: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pPr>
            <a:r>
              <a:t>1829 envía tropas que son vencidas en Tampico</a:t>
            </a:r>
          </a:p>
        </p:txBody>
      </p:sp>
      <p:sp>
        <p:nvSpPr>
          <p:cNvPr id="175" name="1822 Brasil se separa de Portugal"/>
          <p:cNvSpPr txBox="1"/>
          <p:nvPr/>
        </p:nvSpPr>
        <p:spPr>
          <a:xfrm>
            <a:off x="898734" y="3628945"/>
            <a:ext cx="3069929" cy="454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lnSpc>
                <a:spcPct val="101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Lucida Handwriting"/>
                <a:ea typeface="Lucida Handwriting"/>
                <a:cs typeface="Lucida Handwriting"/>
                <a:sym typeface="Lucida Handwriting"/>
              </a:defRPr>
            </a:lvl1pPr>
          </a:lstStyle>
          <a:p>
            <a:pPr/>
            <a:r>
              <a:t>1822 Brasil se separa de Portugal</a:t>
            </a:r>
          </a:p>
        </p:txBody>
      </p:sp>
      <p:pic>
        <p:nvPicPr>
          <p:cNvPr id="176" name="Logogeohisto.png" descr="Logogeohist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65643" y="1488300"/>
            <a:ext cx="796804" cy="8268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3"/>
      <p:bldP build="whole" bldLvl="1" animBg="1" rev="0" advAuto="0" spid="172" grpId="1"/>
      <p:bldP build="whole" bldLvl="1" animBg="1" rev="0" advAuto="0" spid="173" grpId="2"/>
      <p:bldP build="whole" bldLvl="1" animBg="1" rev="0" advAuto="0" spid="175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lobo (Sudamérica)"/>
          <p:cNvSpPr/>
          <p:nvPr/>
        </p:nvSpPr>
        <p:spPr>
          <a:xfrm>
            <a:off x="8041365" y="2186393"/>
            <a:ext cx="1784351" cy="17843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7701" y="0"/>
                  <a:pt x="4910" y="1321"/>
                  <a:pt x="2939" y="3419"/>
                </a:cubicBezTo>
                <a:lnTo>
                  <a:pt x="2929" y="3424"/>
                </a:lnTo>
                <a:lnTo>
                  <a:pt x="2892" y="3415"/>
                </a:lnTo>
                <a:lnTo>
                  <a:pt x="2843" y="3476"/>
                </a:lnTo>
                <a:lnTo>
                  <a:pt x="2823" y="3533"/>
                </a:lnTo>
                <a:lnTo>
                  <a:pt x="2808" y="3562"/>
                </a:lnTo>
                <a:cubicBezTo>
                  <a:pt x="1069" y="5480"/>
                  <a:pt x="0" y="8014"/>
                  <a:pt x="0" y="10800"/>
                </a:cubicBezTo>
                <a:cubicBezTo>
                  <a:pt x="0" y="16755"/>
                  <a:pt x="4845" y="21600"/>
                  <a:pt x="10800" y="21600"/>
                </a:cubicBezTo>
                <a:cubicBezTo>
                  <a:pt x="16755" y="21600"/>
                  <a:pt x="21600" y="16755"/>
                  <a:pt x="21600" y="10800"/>
                </a:cubicBezTo>
                <a:cubicBezTo>
                  <a:pt x="21600" y="4845"/>
                  <a:pt x="16755" y="0"/>
                  <a:pt x="10800" y="0"/>
                </a:cubicBezTo>
                <a:close/>
                <a:moveTo>
                  <a:pt x="10662" y="126"/>
                </a:moveTo>
                <a:lnTo>
                  <a:pt x="10682" y="138"/>
                </a:lnTo>
                <a:lnTo>
                  <a:pt x="10667" y="133"/>
                </a:lnTo>
                <a:lnTo>
                  <a:pt x="10647" y="130"/>
                </a:lnTo>
                <a:lnTo>
                  <a:pt x="10662" y="126"/>
                </a:lnTo>
                <a:close/>
                <a:moveTo>
                  <a:pt x="12105" y="165"/>
                </a:moveTo>
                <a:lnTo>
                  <a:pt x="12236" y="182"/>
                </a:lnTo>
                <a:lnTo>
                  <a:pt x="12355" y="182"/>
                </a:lnTo>
                <a:lnTo>
                  <a:pt x="12328" y="168"/>
                </a:lnTo>
                <a:lnTo>
                  <a:pt x="12433" y="178"/>
                </a:lnTo>
                <a:lnTo>
                  <a:pt x="12434" y="178"/>
                </a:lnTo>
                <a:cubicBezTo>
                  <a:pt x="14159" y="443"/>
                  <a:pt x="15742" y="1128"/>
                  <a:pt x="17096" y="2111"/>
                </a:cubicBezTo>
                <a:lnTo>
                  <a:pt x="16993" y="2054"/>
                </a:lnTo>
                <a:lnTo>
                  <a:pt x="16873" y="1985"/>
                </a:lnTo>
                <a:lnTo>
                  <a:pt x="16835" y="2001"/>
                </a:lnTo>
                <a:lnTo>
                  <a:pt x="16917" y="2064"/>
                </a:lnTo>
                <a:lnTo>
                  <a:pt x="16988" y="2138"/>
                </a:lnTo>
                <a:lnTo>
                  <a:pt x="17026" y="2176"/>
                </a:lnTo>
                <a:lnTo>
                  <a:pt x="17082" y="2225"/>
                </a:lnTo>
                <a:lnTo>
                  <a:pt x="17127" y="2272"/>
                </a:lnTo>
                <a:lnTo>
                  <a:pt x="17171" y="2331"/>
                </a:lnTo>
                <a:lnTo>
                  <a:pt x="17207" y="2373"/>
                </a:lnTo>
                <a:lnTo>
                  <a:pt x="17207" y="2397"/>
                </a:lnTo>
                <a:lnTo>
                  <a:pt x="17264" y="2469"/>
                </a:lnTo>
                <a:lnTo>
                  <a:pt x="17323" y="2525"/>
                </a:lnTo>
                <a:lnTo>
                  <a:pt x="17373" y="2555"/>
                </a:lnTo>
                <a:lnTo>
                  <a:pt x="17441" y="2633"/>
                </a:lnTo>
                <a:lnTo>
                  <a:pt x="17501" y="2719"/>
                </a:lnTo>
                <a:lnTo>
                  <a:pt x="17538" y="2730"/>
                </a:lnTo>
                <a:lnTo>
                  <a:pt x="17599" y="2771"/>
                </a:lnTo>
                <a:lnTo>
                  <a:pt x="17611" y="2757"/>
                </a:lnTo>
                <a:lnTo>
                  <a:pt x="17707" y="2820"/>
                </a:lnTo>
                <a:lnTo>
                  <a:pt x="17787" y="2904"/>
                </a:lnTo>
                <a:lnTo>
                  <a:pt x="17851" y="2964"/>
                </a:lnTo>
                <a:lnTo>
                  <a:pt x="17902" y="2998"/>
                </a:lnTo>
                <a:lnTo>
                  <a:pt x="17897" y="2969"/>
                </a:lnTo>
                <a:lnTo>
                  <a:pt x="17914" y="2954"/>
                </a:lnTo>
                <a:lnTo>
                  <a:pt x="17993" y="3003"/>
                </a:lnTo>
                <a:lnTo>
                  <a:pt x="18090" y="3064"/>
                </a:lnTo>
                <a:lnTo>
                  <a:pt x="18065" y="3001"/>
                </a:lnTo>
                <a:lnTo>
                  <a:pt x="18099" y="3015"/>
                </a:lnTo>
                <a:lnTo>
                  <a:pt x="18045" y="2944"/>
                </a:lnTo>
                <a:lnTo>
                  <a:pt x="18038" y="2919"/>
                </a:lnTo>
                <a:lnTo>
                  <a:pt x="18038" y="2917"/>
                </a:lnTo>
                <a:lnTo>
                  <a:pt x="17947" y="2830"/>
                </a:lnTo>
                <a:lnTo>
                  <a:pt x="17883" y="2751"/>
                </a:lnTo>
                <a:lnTo>
                  <a:pt x="17872" y="2730"/>
                </a:lnTo>
                <a:cubicBezTo>
                  <a:pt x="18135" y="2962"/>
                  <a:pt x="18387" y="3205"/>
                  <a:pt x="18627" y="3461"/>
                </a:cubicBezTo>
                <a:lnTo>
                  <a:pt x="18520" y="3414"/>
                </a:lnTo>
                <a:lnTo>
                  <a:pt x="18486" y="3405"/>
                </a:lnTo>
                <a:lnTo>
                  <a:pt x="18483" y="3426"/>
                </a:lnTo>
                <a:lnTo>
                  <a:pt x="18420" y="3394"/>
                </a:lnTo>
                <a:lnTo>
                  <a:pt x="18400" y="3415"/>
                </a:lnTo>
                <a:lnTo>
                  <a:pt x="18366" y="3394"/>
                </a:lnTo>
                <a:lnTo>
                  <a:pt x="18260" y="3313"/>
                </a:lnTo>
                <a:lnTo>
                  <a:pt x="18190" y="3276"/>
                </a:lnTo>
                <a:lnTo>
                  <a:pt x="18097" y="3192"/>
                </a:lnTo>
                <a:lnTo>
                  <a:pt x="18035" y="3156"/>
                </a:lnTo>
                <a:lnTo>
                  <a:pt x="18065" y="3218"/>
                </a:lnTo>
                <a:lnTo>
                  <a:pt x="18100" y="3319"/>
                </a:lnTo>
                <a:lnTo>
                  <a:pt x="18070" y="3336"/>
                </a:lnTo>
                <a:lnTo>
                  <a:pt x="18016" y="3348"/>
                </a:lnTo>
                <a:lnTo>
                  <a:pt x="18011" y="3405"/>
                </a:lnTo>
                <a:lnTo>
                  <a:pt x="18043" y="3468"/>
                </a:lnTo>
                <a:lnTo>
                  <a:pt x="18075" y="3565"/>
                </a:lnTo>
                <a:lnTo>
                  <a:pt x="18200" y="3745"/>
                </a:lnTo>
                <a:lnTo>
                  <a:pt x="18178" y="3819"/>
                </a:lnTo>
                <a:lnTo>
                  <a:pt x="18146" y="3831"/>
                </a:lnTo>
                <a:lnTo>
                  <a:pt x="18111" y="3888"/>
                </a:lnTo>
                <a:lnTo>
                  <a:pt x="18018" y="3860"/>
                </a:lnTo>
                <a:lnTo>
                  <a:pt x="17988" y="3890"/>
                </a:lnTo>
                <a:lnTo>
                  <a:pt x="17984" y="4005"/>
                </a:lnTo>
                <a:lnTo>
                  <a:pt x="17932" y="4025"/>
                </a:lnTo>
                <a:lnTo>
                  <a:pt x="17929" y="4097"/>
                </a:lnTo>
                <a:lnTo>
                  <a:pt x="17959" y="4173"/>
                </a:lnTo>
                <a:lnTo>
                  <a:pt x="17962" y="4245"/>
                </a:lnTo>
                <a:lnTo>
                  <a:pt x="17932" y="4252"/>
                </a:lnTo>
                <a:lnTo>
                  <a:pt x="17902" y="4319"/>
                </a:lnTo>
                <a:lnTo>
                  <a:pt x="17900" y="4407"/>
                </a:lnTo>
                <a:lnTo>
                  <a:pt x="17925" y="4461"/>
                </a:lnTo>
                <a:lnTo>
                  <a:pt x="17914" y="4523"/>
                </a:lnTo>
                <a:lnTo>
                  <a:pt x="17880" y="4547"/>
                </a:lnTo>
                <a:lnTo>
                  <a:pt x="17897" y="4614"/>
                </a:lnTo>
                <a:lnTo>
                  <a:pt x="17914" y="4676"/>
                </a:lnTo>
                <a:lnTo>
                  <a:pt x="18001" y="4767"/>
                </a:lnTo>
                <a:lnTo>
                  <a:pt x="18058" y="4853"/>
                </a:lnTo>
                <a:lnTo>
                  <a:pt x="18068" y="4925"/>
                </a:lnTo>
                <a:lnTo>
                  <a:pt x="18107" y="5008"/>
                </a:lnTo>
                <a:lnTo>
                  <a:pt x="18166" y="5169"/>
                </a:lnTo>
                <a:lnTo>
                  <a:pt x="18191" y="5312"/>
                </a:lnTo>
                <a:lnTo>
                  <a:pt x="18176" y="5378"/>
                </a:lnTo>
                <a:lnTo>
                  <a:pt x="18208" y="5469"/>
                </a:lnTo>
                <a:lnTo>
                  <a:pt x="18198" y="5540"/>
                </a:lnTo>
                <a:lnTo>
                  <a:pt x="18159" y="5631"/>
                </a:lnTo>
                <a:lnTo>
                  <a:pt x="18109" y="5639"/>
                </a:lnTo>
                <a:lnTo>
                  <a:pt x="18186" y="5722"/>
                </a:lnTo>
                <a:lnTo>
                  <a:pt x="18267" y="5871"/>
                </a:lnTo>
                <a:lnTo>
                  <a:pt x="18265" y="5937"/>
                </a:lnTo>
                <a:lnTo>
                  <a:pt x="18311" y="6073"/>
                </a:lnTo>
                <a:lnTo>
                  <a:pt x="18326" y="6112"/>
                </a:lnTo>
                <a:lnTo>
                  <a:pt x="18371" y="6163"/>
                </a:lnTo>
                <a:lnTo>
                  <a:pt x="18375" y="6188"/>
                </a:lnTo>
                <a:lnTo>
                  <a:pt x="18414" y="6247"/>
                </a:lnTo>
                <a:lnTo>
                  <a:pt x="18471" y="6280"/>
                </a:lnTo>
                <a:lnTo>
                  <a:pt x="18552" y="6378"/>
                </a:lnTo>
                <a:lnTo>
                  <a:pt x="18594" y="6420"/>
                </a:lnTo>
                <a:lnTo>
                  <a:pt x="18617" y="6466"/>
                </a:lnTo>
                <a:lnTo>
                  <a:pt x="18644" y="6546"/>
                </a:lnTo>
                <a:lnTo>
                  <a:pt x="18681" y="6593"/>
                </a:lnTo>
                <a:lnTo>
                  <a:pt x="18717" y="6629"/>
                </a:lnTo>
                <a:lnTo>
                  <a:pt x="18775" y="6716"/>
                </a:lnTo>
                <a:lnTo>
                  <a:pt x="18844" y="6841"/>
                </a:lnTo>
                <a:lnTo>
                  <a:pt x="18876" y="6976"/>
                </a:lnTo>
                <a:lnTo>
                  <a:pt x="18905" y="7048"/>
                </a:lnTo>
                <a:lnTo>
                  <a:pt x="18981" y="7169"/>
                </a:lnTo>
                <a:lnTo>
                  <a:pt x="19077" y="7279"/>
                </a:lnTo>
                <a:lnTo>
                  <a:pt x="19110" y="7305"/>
                </a:lnTo>
                <a:lnTo>
                  <a:pt x="19201" y="7455"/>
                </a:lnTo>
                <a:lnTo>
                  <a:pt x="19311" y="7600"/>
                </a:lnTo>
                <a:lnTo>
                  <a:pt x="19427" y="7785"/>
                </a:lnTo>
                <a:lnTo>
                  <a:pt x="19550" y="7928"/>
                </a:lnTo>
                <a:lnTo>
                  <a:pt x="19578" y="7942"/>
                </a:lnTo>
                <a:lnTo>
                  <a:pt x="19600" y="7959"/>
                </a:lnTo>
                <a:lnTo>
                  <a:pt x="19705" y="7950"/>
                </a:lnTo>
                <a:lnTo>
                  <a:pt x="19775" y="7940"/>
                </a:lnTo>
                <a:lnTo>
                  <a:pt x="19895" y="7979"/>
                </a:lnTo>
                <a:lnTo>
                  <a:pt x="19960" y="8014"/>
                </a:lnTo>
                <a:lnTo>
                  <a:pt x="20033" y="8092"/>
                </a:lnTo>
                <a:lnTo>
                  <a:pt x="20077" y="8117"/>
                </a:lnTo>
                <a:lnTo>
                  <a:pt x="20166" y="8221"/>
                </a:lnTo>
                <a:lnTo>
                  <a:pt x="20245" y="8226"/>
                </a:lnTo>
                <a:lnTo>
                  <a:pt x="20290" y="8199"/>
                </a:lnTo>
                <a:lnTo>
                  <a:pt x="20418" y="8193"/>
                </a:lnTo>
                <a:lnTo>
                  <a:pt x="20482" y="8206"/>
                </a:lnTo>
                <a:lnTo>
                  <a:pt x="20546" y="8236"/>
                </a:lnTo>
                <a:lnTo>
                  <a:pt x="20617" y="8294"/>
                </a:lnTo>
                <a:lnTo>
                  <a:pt x="20674" y="8339"/>
                </a:lnTo>
                <a:lnTo>
                  <a:pt x="20738" y="8502"/>
                </a:lnTo>
                <a:lnTo>
                  <a:pt x="20774" y="8652"/>
                </a:lnTo>
                <a:lnTo>
                  <a:pt x="20821" y="8800"/>
                </a:lnTo>
                <a:lnTo>
                  <a:pt x="20876" y="8856"/>
                </a:lnTo>
                <a:lnTo>
                  <a:pt x="20900" y="8841"/>
                </a:lnTo>
                <a:lnTo>
                  <a:pt x="20925" y="8876"/>
                </a:lnTo>
                <a:lnTo>
                  <a:pt x="20986" y="8879"/>
                </a:lnTo>
                <a:lnTo>
                  <a:pt x="20989" y="8928"/>
                </a:lnTo>
                <a:lnTo>
                  <a:pt x="21007" y="8970"/>
                </a:lnTo>
                <a:lnTo>
                  <a:pt x="21024" y="9065"/>
                </a:lnTo>
                <a:lnTo>
                  <a:pt x="21055" y="9125"/>
                </a:lnTo>
                <a:lnTo>
                  <a:pt x="21085" y="9272"/>
                </a:lnTo>
                <a:lnTo>
                  <a:pt x="21083" y="9403"/>
                </a:lnTo>
                <a:lnTo>
                  <a:pt x="21068" y="9583"/>
                </a:lnTo>
                <a:lnTo>
                  <a:pt x="21080" y="9623"/>
                </a:lnTo>
                <a:lnTo>
                  <a:pt x="21070" y="9745"/>
                </a:lnTo>
                <a:lnTo>
                  <a:pt x="21041" y="9904"/>
                </a:lnTo>
                <a:lnTo>
                  <a:pt x="21038" y="9962"/>
                </a:lnTo>
                <a:lnTo>
                  <a:pt x="21070" y="10191"/>
                </a:lnTo>
                <a:lnTo>
                  <a:pt x="21102" y="10386"/>
                </a:lnTo>
                <a:lnTo>
                  <a:pt x="21147" y="10638"/>
                </a:lnTo>
                <a:lnTo>
                  <a:pt x="21174" y="10888"/>
                </a:lnTo>
                <a:lnTo>
                  <a:pt x="21174" y="11042"/>
                </a:lnTo>
                <a:lnTo>
                  <a:pt x="21174" y="11108"/>
                </a:lnTo>
                <a:lnTo>
                  <a:pt x="21166" y="11137"/>
                </a:lnTo>
                <a:lnTo>
                  <a:pt x="21177" y="11286"/>
                </a:lnTo>
                <a:lnTo>
                  <a:pt x="21171" y="11423"/>
                </a:lnTo>
                <a:lnTo>
                  <a:pt x="21159" y="11618"/>
                </a:lnTo>
                <a:lnTo>
                  <a:pt x="21134" y="11670"/>
                </a:lnTo>
                <a:lnTo>
                  <a:pt x="21125" y="11704"/>
                </a:lnTo>
                <a:lnTo>
                  <a:pt x="21117" y="11830"/>
                </a:lnTo>
                <a:lnTo>
                  <a:pt x="21110" y="11958"/>
                </a:lnTo>
                <a:lnTo>
                  <a:pt x="21110" y="12042"/>
                </a:lnTo>
                <a:lnTo>
                  <a:pt x="21093" y="12148"/>
                </a:lnTo>
                <a:lnTo>
                  <a:pt x="21060" y="12276"/>
                </a:lnTo>
                <a:lnTo>
                  <a:pt x="21028" y="12335"/>
                </a:lnTo>
                <a:lnTo>
                  <a:pt x="20974" y="12416"/>
                </a:lnTo>
                <a:lnTo>
                  <a:pt x="20944" y="12473"/>
                </a:lnTo>
                <a:lnTo>
                  <a:pt x="20888" y="12615"/>
                </a:lnTo>
                <a:lnTo>
                  <a:pt x="20864" y="12689"/>
                </a:lnTo>
                <a:lnTo>
                  <a:pt x="20802" y="12832"/>
                </a:lnTo>
                <a:lnTo>
                  <a:pt x="20750" y="12980"/>
                </a:lnTo>
                <a:lnTo>
                  <a:pt x="20720" y="13099"/>
                </a:lnTo>
                <a:lnTo>
                  <a:pt x="20679" y="13239"/>
                </a:lnTo>
                <a:lnTo>
                  <a:pt x="20659" y="13466"/>
                </a:lnTo>
                <a:lnTo>
                  <a:pt x="20629" y="13591"/>
                </a:lnTo>
                <a:lnTo>
                  <a:pt x="20575" y="13837"/>
                </a:lnTo>
                <a:lnTo>
                  <a:pt x="20540" y="14013"/>
                </a:lnTo>
                <a:lnTo>
                  <a:pt x="20526" y="14109"/>
                </a:lnTo>
                <a:lnTo>
                  <a:pt x="20491" y="14214"/>
                </a:lnTo>
                <a:lnTo>
                  <a:pt x="20403" y="14421"/>
                </a:lnTo>
                <a:lnTo>
                  <a:pt x="20294" y="14707"/>
                </a:lnTo>
                <a:lnTo>
                  <a:pt x="20243" y="14845"/>
                </a:lnTo>
                <a:lnTo>
                  <a:pt x="20168" y="15023"/>
                </a:lnTo>
                <a:lnTo>
                  <a:pt x="20117" y="15170"/>
                </a:lnTo>
                <a:lnTo>
                  <a:pt x="20073" y="15342"/>
                </a:lnTo>
                <a:lnTo>
                  <a:pt x="19974" y="15597"/>
                </a:lnTo>
                <a:lnTo>
                  <a:pt x="19905" y="15767"/>
                </a:lnTo>
                <a:lnTo>
                  <a:pt x="19829" y="15956"/>
                </a:lnTo>
                <a:lnTo>
                  <a:pt x="19752" y="16080"/>
                </a:lnTo>
                <a:lnTo>
                  <a:pt x="19725" y="16091"/>
                </a:lnTo>
                <a:lnTo>
                  <a:pt x="19663" y="16217"/>
                </a:lnTo>
                <a:lnTo>
                  <a:pt x="19600" y="16308"/>
                </a:lnTo>
                <a:lnTo>
                  <a:pt x="19575" y="16358"/>
                </a:lnTo>
                <a:lnTo>
                  <a:pt x="19590" y="16340"/>
                </a:lnTo>
                <a:lnTo>
                  <a:pt x="19551" y="16434"/>
                </a:lnTo>
                <a:lnTo>
                  <a:pt x="19558" y="16456"/>
                </a:lnTo>
                <a:lnTo>
                  <a:pt x="19528" y="16535"/>
                </a:lnTo>
                <a:lnTo>
                  <a:pt x="19540" y="16559"/>
                </a:lnTo>
                <a:lnTo>
                  <a:pt x="19592" y="16535"/>
                </a:lnTo>
                <a:lnTo>
                  <a:pt x="19624" y="16560"/>
                </a:lnTo>
                <a:lnTo>
                  <a:pt x="19681" y="16559"/>
                </a:lnTo>
                <a:lnTo>
                  <a:pt x="19681" y="16591"/>
                </a:lnTo>
                <a:lnTo>
                  <a:pt x="19700" y="16607"/>
                </a:lnTo>
                <a:lnTo>
                  <a:pt x="19688" y="16700"/>
                </a:lnTo>
                <a:lnTo>
                  <a:pt x="19711" y="16700"/>
                </a:lnTo>
                <a:lnTo>
                  <a:pt x="19698" y="16757"/>
                </a:lnTo>
                <a:lnTo>
                  <a:pt x="19728" y="16724"/>
                </a:lnTo>
                <a:lnTo>
                  <a:pt x="19735" y="16745"/>
                </a:lnTo>
                <a:lnTo>
                  <a:pt x="19743" y="16745"/>
                </a:lnTo>
                <a:cubicBezTo>
                  <a:pt x="18476" y="18646"/>
                  <a:pt x="16616" y="20112"/>
                  <a:pt x="14434" y="20900"/>
                </a:cubicBezTo>
                <a:lnTo>
                  <a:pt x="14422" y="20901"/>
                </a:lnTo>
                <a:lnTo>
                  <a:pt x="14326" y="20920"/>
                </a:lnTo>
                <a:lnTo>
                  <a:pt x="14283" y="20918"/>
                </a:lnTo>
                <a:lnTo>
                  <a:pt x="14269" y="20898"/>
                </a:lnTo>
                <a:lnTo>
                  <a:pt x="14241" y="20886"/>
                </a:lnTo>
                <a:lnTo>
                  <a:pt x="14194" y="20881"/>
                </a:lnTo>
                <a:lnTo>
                  <a:pt x="14173" y="20863"/>
                </a:lnTo>
                <a:lnTo>
                  <a:pt x="14148" y="20848"/>
                </a:lnTo>
                <a:lnTo>
                  <a:pt x="14145" y="20822"/>
                </a:lnTo>
                <a:lnTo>
                  <a:pt x="14143" y="20797"/>
                </a:lnTo>
                <a:lnTo>
                  <a:pt x="14131" y="20772"/>
                </a:lnTo>
                <a:lnTo>
                  <a:pt x="14094" y="20757"/>
                </a:lnTo>
                <a:lnTo>
                  <a:pt x="14145" y="20723"/>
                </a:lnTo>
                <a:lnTo>
                  <a:pt x="14204" y="20689"/>
                </a:lnTo>
                <a:lnTo>
                  <a:pt x="14207" y="20659"/>
                </a:lnTo>
                <a:lnTo>
                  <a:pt x="14219" y="20624"/>
                </a:lnTo>
                <a:lnTo>
                  <a:pt x="14212" y="20597"/>
                </a:lnTo>
                <a:lnTo>
                  <a:pt x="14192" y="20572"/>
                </a:lnTo>
                <a:lnTo>
                  <a:pt x="14156" y="20555"/>
                </a:lnTo>
                <a:lnTo>
                  <a:pt x="14079" y="20565"/>
                </a:lnTo>
                <a:lnTo>
                  <a:pt x="14141" y="20526"/>
                </a:lnTo>
                <a:lnTo>
                  <a:pt x="14131" y="20491"/>
                </a:lnTo>
                <a:lnTo>
                  <a:pt x="14066" y="20489"/>
                </a:lnTo>
                <a:lnTo>
                  <a:pt x="13988" y="20509"/>
                </a:lnTo>
                <a:lnTo>
                  <a:pt x="13934" y="20499"/>
                </a:lnTo>
                <a:lnTo>
                  <a:pt x="13985" y="20459"/>
                </a:lnTo>
                <a:lnTo>
                  <a:pt x="14017" y="20435"/>
                </a:lnTo>
                <a:lnTo>
                  <a:pt x="14052" y="20405"/>
                </a:lnTo>
                <a:lnTo>
                  <a:pt x="14054" y="20405"/>
                </a:lnTo>
                <a:lnTo>
                  <a:pt x="14054" y="20403"/>
                </a:lnTo>
                <a:lnTo>
                  <a:pt x="14008" y="20391"/>
                </a:lnTo>
                <a:lnTo>
                  <a:pt x="14037" y="20353"/>
                </a:lnTo>
                <a:lnTo>
                  <a:pt x="13963" y="20370"/>
                </a:lnTo>
                <a:lnTo>
                  <a:pt x="13906" y="20368"/>
                </a:lnTo>
                <a:lnTo>
                  <a:pt x="13852" y="20358"/>
                </a:lnTo>
                <a:lnTo>
                  <a:pt x="13786" y="20356"/>
                </a:lnTo>
                <a:lnTo>
                  <a:pt x="13734" y="20344"/>
                </a:lnTo>
                <a:lnTo>
                  <a:pt x="13682" y="20332"/>
                </a:lnTo>
                <a:lnTo>
                  <a:pt x="13625" y="20327"/>
                </a:lnTo>
                <a:lnTo>
                  <a:pt x="13539" y="20334"/>
                </a:lnTo>
                <a:lnTo>
                  <a:pt x="13593" y="20289"/>
                </a:lnTo>
                <a:lnTo>
                  <a:pt x="13569" y="20262"/>
                </a:lnTo>
                <a:lnTo>
                  <a:pt x="13512" y="20247"/>
                </a:lnTo>
                <a:lnTo>
                  <a:pt x="13441" y="20238"/>
                </a:lnTo>
                <a:lnTo>
                  <a:pt x="13411" y="20211"/>
                </a:lnTo>
                <a:lnTo>
                  <a:pt x="13461" y="20171"/>
                </a:lnTo>
                <a:lnTo>
                  <a:pt x="13438" y="20141"/>
                </a:lnTo>
                <a:lnTo>
                  <a:pt x="13360" y="20169"/>
                </a:lnTo>
                <a:lnTo>
                  <a:pt x="13301" y="20203"/>
                </a:lnTo>
                <a:lnTo>
                  <a:pt x="13264" y="20178"/>
                </a:lnTo>
                <a:lnTo>
                  <a:pt x="13298" y="20137"/>
                </a:lnTo>
                <a:lnTo>
                  <a:pt x="13261" y="20109"/>
                </a:lnTo>
                <a:lnTo>
                  <a:pt x="13194" y="20124"/>
                </a:lnTo>
                <a:lnTo>
                  <a:pt x="13106" y="20161"/>
                </a:lnTo>
                <a:lnTo>
                  <a:pt x="13019" y="20188"/>
                </a:lnTo>
                <a:lnTo>
                  <a:pt x="12936" y="20201"/>
                </a:lnTo>
                <a:lnTo>
                  <a:pt x="12860" y="20206"/>
                </a:lnTo>
                <a:lnTo>
                  <a:pt x="12793" y="20210"/>
                </a:lnTo>
                <a:lnTo>
                  <a:pt x="12724" y="20231"/>
                </a:lnTo>
                <a:lnTo>
                  <a:pt x="12655" y="20267"/>
                </a:lnTo>
                <a:lnTo>
                  <a:pt x="12662" y="20304"/>
                </a:lnTo>
                <a:lnTo>
                  <a:pt x="12596" y="20338"/>
                </a:lnTo>
                <a:lnTo>
                  <a:pt x="12522" y="20353"/>
                </a:lnTo>
                <a:lnTo>
                  <a:pt x="12446" y="20373"/>
                </a:lnTo>
                <a:lnTo>
                  <a:pt x="12355" y="20385"/>
                </a:lnTo>
                <a:lnTo>
                  <a:pt x="12285" y="20395"/>
                </a:lnTo>
                <a:lnTo>
                  <a:pt x="12212" y="20401"/>
                </a:lnTo>
                <a:lnTo>
                  <a:pt x="12143" y="20407"/>
                </a:lnTo>
                <a:lnTo>
                  <a:pt x="12073" y="20405"/>
                </a:lnTo>
                <a:lnTo>
                  <a:pt x="12012" y="20393"/>
                </a:lnTo>
                <a:lnTo>
                  <a:pt x="11978" y="20393"/>
                </a:lnTo>
                <a:lnTo>
                  <a:pt x="11913" y="20393"/>
                </a:lnTo>
                <a:lnTo>
                  <a:pt x="11842" y="20398"/>
                </a:lnTo>
                <a:lnTo>
                  <a:pt x="11766" y="20428"/>
                </a:lnTo>
                <a:lnTo>
                  <a:pt x="11692" y="20447"/>
                </a:lnTo>
                <a:lnTo>
                  <a:pt x="11618" y="20467"/>
                </a:lnTo>
                <a:lnTo>
                  <a:pt x="11536" y="20477"/>
                </a:lnTo>
                <a:lnTo>
                  <a:pt x="11462" y="20491"/>
                </a:lnTo>
                <a:lnTo>
                  <a:pt x="11428" y="20509"/>
                </a:lnTo>
                <a:lnTo>
                  <a:pt x="11357" y="20580"/>
                </a:lnTo>
                <a:lnTo>
                  <a:pt x="11334" y="20617"/>
                </a:lnTo>
                <a:lnTo>
                  <a:pt x="11396" y="20630"/>
                </a:lnTo>
                <a:lnTo>
                  <a:pt x="11475" y="20629"/>
                </a:lnTo>
                <a:lnTo>
                  <a:pt x="11539" y="20639"/>
                </a:lnTo>
                <a:lnTo>
                  <a:pt x="11499" y="20673"/>
                </a:lnTo>
                <a:lnTo>
                  <a:pt x="11473" y="20706"/>
                </a:lnTo>
                <a:lnTo>
                  <a:pt x="11455" y="20743"/>
                </a:lnTo>
                <a:lnTo>
                  <a:pt x="11386" y="20755"/>
                </a:lnTo>
                <a:lnTo>
                  <a:pt x="11308" y="20758"/>
                </a:lnTo>
                <a:lnTo>
                  <a:pt x="11239" y="20758"/>
                </a:lnTo>
                <a:lnTo>
                  <a:pt x="11169" y="20768"/>
                </a:lnTo>
                <a:lnTo>
                  <a:pt x="11096" y="20779"/>
                </a:lnTo>
                <a:lnTo>
                  <a:pt x="11027" y="20770"/>
                </a:lnTo>
                <a:lnTo>
                  <a:pt x="10968" y="20792"/>
                </a:lnTo>
                <a:lnTo>
                  <a:pt x="10921" y="20829"/>
                </a:lnTo>
                <a:lnTo>
                  <a:pt x="10884" y="20800"/>
                </a:lnTo>
                <a:lnTo>
                  <a:pt x="10827" y="20780"/>
                </a:lnTo>
                <a:lnTo>
                  <a:pt x="10758" y="20777"/>
                </a:lnTo>
                <a:lnTo>
                  <a:pt x="10697" y="20799"/>
                </a:lnTo>
                <a:lnTo>
                  <a:pt x="10633" y="20819"/>
                </a:lnTo>
                <a:lnTo>
                  <a:pt x="10579" y="20846"/>
                </a:lnTo>
                <a:lnTo>
                  <a:pt x="10532" y="20871"/>
                </a:lnTo>
                <a:lnTo>
                  <a:pt x="10497" y="20901"/>
                </a:lnTo>
                <a:lnTo>
                  <a:pt x="10492" y="20868"/>
                </a:lnTo>
                <a:lnTo>
                  <a:pt x="10473" y="20824"/>
                </a:lnTo>
                <a:lnTo>
                  <a:pt x="10473" y="20822"/>
                </a:lnTo>
                <a:lnTo>
                  <a:pt x="10426" y="20790"/>
                </a:lnTo>
                <a:lnTo>
                  <a:pt x="10379" y="20763"/>
                </a:lnTo>
                <a:lnTo>
                  <a:pt x="10308" y="20736"/>
                </a:lnTo>
                <a:lnTo>
                  <a:pt x="10233" y="20723"/>
                </a:lnTo>
                <a:lnTo>
                  <a:pt x="10172" y="20694"/>
                </a:lnTo>
                <a:lnTo>
                  <a:pt x="10120" y="20667"/>
                </a:lnTo>
                <a:lnTo>
                  <a:pt x="10054" y="20642"/>
                </a:lnTo>
                <a:lnTo>
                  <a:pt x="9989" y="20634"/>
                </a:lnTo>
                <a:lnTo>
                  <a:pt x="9980" y="20632"/>
                </a:lnTo>
                <a:lnTo>
                  <a:pt x="9979" y="20632"/>
                </a:lnTo>
                <a:lnTo>
                  <a:pt x="9921" y="20598"/>
                </a:lnTo>
                <a:lnTo>
                  <a:pt x="9896" y="20563"/>
                </a:lnTo>
                <a:lnTo>
                  <a:pt x="9839" y="20533"/>
                </a:lnTo>
                <a:lnTo>
                  <a:pt x="9822" y="20492"/>
                </a:lnTo>
                <a:lnTo>
                  <a:pt x="9803" y="20450"/>
                </a:lnTo>
                <a:lnTo>
                  <a:pt x="9847" y="20418"/>
                </a:lnTo>
                <a:lnTo>
                  <a:pt x="9918" y="20423"/>
                </a:lnTo>
                <a:lnTo>
                  <a:pt x="9952" y="20388"/>
                </a:lnTo>
                <a:lnTo>
                  <a:pt x="9952" y="20386"/>
                </a:lnTo>
                <a:lnTo>
                  <a:pt x="9913" y="20351"/>
                </a:lnTo>
                <a:lnTo>
                  <a:pt x="9856" y="20326"/>
                </a:lnTo>
                <a:lnTo>
                  <a:pt x="9783" y="20312"/>
                </a:lnTo>
                <a:lnTo>
                  <a:pt x="9751" y="20270"/>
                </a:lnTo>
                <a:lnTo>
                  <a:pt x="9825" y="20265"/>
                </a:lnTo>
                <a:lnTo>
                  <a:pt x="9893" y="20252"/>
                </a:lnTo>
                <a:lnTo>
                  <a:pt x="9972" y="20250"/>
                </a:lnTo>
                <a:lnTo>
                  <a:pt x="10043" y="20242"/>
                </a:lnTo>
                <a:lnTo>
                  <a:pt x="10069" y="20194"/>
                </a:lnTo>
                <a:lnTo>
                  <a:pt x="10128" y="20168"/>
                </a:lnTo>
                <a:lnTo>
                  <a:pt x="10186" y="20142"/>
                </a:lnTo>
                <a:lnTo>
                  <a:pt x="10248" y="20124"/>
                </a:lnTo>
                <a:lnTo>
                  <a:pt x="10319" y="20080"/>
                </a:lnTo>
                <a:lnTo>
                  <a:pt x="10349" y="20041"/>
                </a:lnTo>
                <a:lnTo>
                  <a:pt x="10371" y="19999"/>
                </a:lnTo>
                <a:lnTo>
                  <a:pt x="10441" y="19984"/>
                </a:lnTo>
                <a:lnTo>
                  <a:pt x="10475" y="19945"/>
                </a:lnTo>
                <a:lnTo>
                  <a:pt x="10507" y="19897"/>
                </a:lnTo>
                <a:lnTo>
                  <a:pt x="10519" y="19834"/>
                </a:lnTo>
                <a:lnTo>
                  <a:pt x="10504" y="19785"/>
                </a:lnTo>
                <a:lnTo>
                  <a:pt x="10500" y="19738"/>
                </a:lnTo>
                <a:lnTo>
                  <a:pt x="10485" y="19693"/>
                </a:lnTo>
                <a:lnTo>
                  <a:pt x="10482" y="19578"/>
                </a:lnTo>
                <a:lnTo>
                  <a:pt x="10482" y="19577"/>
                </a:lnTo>
                <a:lnTo>
                  <a:pt x="10465" y="19530"/>
                </a:lnTo>
                <a:lnTo>
                  <a:pt x="10435" y="19487"/>
                </a:lnTo>
                <a:lnTo>
                  <a:pt x="10416" y="19437"/>
                </a:lnTo>
                <a:lnTo>
                  <a:pt x="10401" y="19390"/>
                </a:lnTo>
                <a:lnTo>
                  <a:pt x="10374" y="19338"/>
                </a:lnTo>
                <a:lnTo>
                  <a:pt x="10372" y="19338"/>
                </a:lnTo>
                <a:lnTo>
                  <a:pt x="10319" y="19297"/>
                </a:lnTo>
                <a:lnTo>
                  <a:pt x="10260" y="19267"/>
                </a:lnTo>
                <a:lnTo>
                  <a:pt x="10219" y="19227"/>
                </a:lnTo>
                <a:lnTo>
                  <a:pt x="10191" y="19171"/>
                </a:lnTo>
                <a:lnTo>
                  <a:pt x="10199" y="19122"/>
                </a:lnTo>
                <a:lnTo>
                  <a:pt x="10199" y="19121"/>
                </a:lnTo>
                <a:lnTo>
                  <a:pt x="10243" y="19062"/>
                </a:lnTo>
                <a:lnTo>
                  <a:pt x="10287" y="19020"/>
                </a:lnTo>
                <a:lnTo>
                  <a:pt x="10329" y="18974"/>
                </a:lnTo>
                <a:lnTo>
                  <a:pt x="10403" y="18962"/>
                </a:lnTo>
                <a:lnTo>
                  <a:pt x="10457" y="18930"/>
                </a:lnTo>
                <a:lnTo>
                  <a:pt x="10420" y="18883"/>
                </a:lnTo>
                <a:lnTo>
                  <a:pt x="10416" y="18831"/>
                </a:lnTo>
                <a:lnTo>
                  <a:pt x="10428" y="18777"/>
                </a:lnTo>
                <a:lnTo>
                  <a:pt x="10468" y="18735"/>
                </a:lnTo>
                <a:lnTo>
                  <a:pt x="10531" y="18700"/>
                </a:lnTo>
                <a:lnTo>
                  <a:pt x="10590" y="18668"/>
                </a:lnTo>
                <a:lnTo>
                  <a:pt x="10660" y="18654"/>
                </a:lnTo>
                <a:lnTo>
                  <a:pt x="10723" y="18678"/>
                </a:lnTo>
                <a:lnTo>
                  <a:pt x="10761" y="18649"/>
                </a:lnTo>
                <a:lnTo>
                  <a:pt x="10854" y="18609"/>
                </a:lnTo>
                <a:lnTo>
                  <a:pt x="10891" y="18562"/>
                </a:lnTo>
                <a:lnTo>
                  <a:pt x="10844" y="18523"/>
                </a:lnTo>
                <a:lnTo>
                  <a:pt x="10773" y="18538"/>
                </a:lnTo>
                <a:lnTo>
                  <a:pt x="10721" y="18582"/>
                </a:lnTo>
                <a:lnTo>
                  <a:pt x="10655" y="18617"/>
                </a:lnTo>
                <a:lnTo>
                  <a:pt x="10583" y="18634"/>
                </a:lnTo>
                <a:lnTo>
                  <a:pt x="10522" y="18661"/>
                </a:lnTo>
                <a:lnTo>
                  <a:pt x="10468" y="18705"/>
                </a:lnTo>
                <a:lnTo>
                  <a:pt x="10388" y="18713"/>
                </a:lnTo>
                <a:lnTo>
                  <a:pt x="10335" y="18749"/>
                </a:lnTo>
                <a:lnTo>
                  <a:pt x="10290" y="18789"/>
                </a:lnTo>
                <a:lnTo>
                  <a:pt x="10260" y="18850"/>
                </a:lnTo>
                <a:lnTo>
                  <a:pt x="10197" y="18890"/>
                </a:lnTo>
                <a:lnTo>
                  <a:pt x="10145" y="18935"/>
                </a:lnTo>
                <a:lnTo>
                  <a:pt x="10098" y="18988"/>
                </a:lnTo>
                <a:lnTo>
                  <a:pt x="10059" y="19028"/>
                </a:lnTo>
                <a:lnTo>
                  <a:pt x="10029" y="19090"/>
                </a:lnTo>
                <a:lnTo>
                  <a:pt x="10043" y="19142"/>
                </a:lnTo>
                <a:lnTo>
                  <a:pt x="10043" y="19144"/>
                </a:lnTo>
                <a:lnTo>
                  <a:pt x="10064" y="19200"/>
                </a:lnTo>
                <a:lnTo>
                  <a:pt x="10064" y="19201"/>
                </a:lnTo>
                <a:lnTo>
                  <a:pt x="10058" y="19252"/>
                </a:lnTo>
                <a:lnTo>
                  <a:pt x="10058" y="19253"/>
                </a:lnTo>
                <a:lnTo>
                  <a:pt x="10036" y="19307"/>
                </a:lnTo>
                <a:lnTo>
                  <a:pt x="10011" y="19358"/>
                </a:lnTo>
                <a:lnTo>
                  <a:pt x="10011" y="19408"/>
                </a:lnTo>
                <a:lnTo>
                  <a:pt x="10021" y="19459"/>
                </a:lnTo>
                <a:lnTo>
                  <a:pt x="10044" y="19503"/>
                </a:lnTo>
                <a:lnTo>
                  <a:pt x="10071" y="19551"/>
                </a:lnTo>
                <a:lnTo>
                  <a:pt x="10071" y="19553"/>
                </a:lnTo>
                <a:lnTo>
                  <a:pt x="10100" y="19600"/>
                </a:lnTo>
                <a:lnTo>
                  <a:pt x="10125" y="19649"/>
                </a:lnTo>
                <a:lnTo>
                  <a:pt x="10137" y="19700"/>
                </a:lnTo>
                <a:lnTo>
                  <a:pt x="10128" y="19753"/>
                </a:lnTo>
                <a:lnTo>
                  <a:pt x="10100" y="19792"/>
                </a:lnTo>
                <a:lnTo>
                  <a:pt x="10048" y="19821"/>
                </a:lnTo>
                <a:lnTo>
                  <a:pt x="9977" y="19839"/>
                </a:lnTo>
                <a:lnTo>
                  <a:pt x="9901" y="19858"/>
                </a:lnTo>
                <a:lnTo>
                  <a:pt x="9839" y="19878"/>
                </a:lnTo>
                <a:lnTo>
                  <a:pt x="9792" y="19912"/>
                </a:lnTo>
                <a:lnTo>
                  <a:pt x="9743" y="19940"/>
                </a:lnTo>
                <a:lnTo>
                  <a:pt x="9677" y="19959"/>
                </a:lnTo>
                <a:lnTo>
                  <a:pt x="9625" y="19922"/>
                </a:lnTo>
                <a:lnTo>
                  <a:pt x="9559" y="19902"/>
                </a:lnTo>
                <a:lnTo>
                  <a:pt x="9492" y="19922"/>
                </a:lnTo>
                <a:lnTo>
                  <a:pt x="9416" y="19881"/>
                </a:lnTo>
                <a:lnTo>
                  <a:pt x="9415" y="19925"/>
                </a:lnTo>
                <a:lnTo>
                  <a:pt x="9396" y="19972"/>
                </a:lnTo>
                <a:lnTo>
                  <a:pt x="9320" y="19955"/>
                </a:lnTo>
                <a:lnTo>
                  <a:pt x="9250" y="19950"/>
                </a:lnTo>
                <a:lnTo>
                  <a:pt x="9179" y="19955"/>
                </a:lnTo>
                <a:lnTo>
                  <a:pt x="9108" y="19917"/>
                </a:lnTo>
                <a:lnTo>
                  <a:pt x="9049" y="19939"/>
                </a:lnTo>
                <a:lnTo>
                  <a:pt x="8975" y="19928"/>
                </a:lnTo>
                <a:lnTo>
                  <a:pt x="8896" y="19883"/>
                </a:lnTo>
                <a:lnTo>
                  <a:pt x="8916" y="19979"/>
                </a:lnTo>
                <a:lnTo>
                  <a:pt x="8857" y="19999"/>
                </a:lnTo>
                <a:lnTo>
                  <a:pt x="8785" y="19984"/>
                </a:lnTo>
                <a:lnTo>
                  <a:pt x="8736" y="20009"/>
                </a:lnTo>
                <a:lnTo>
                  <a:pt x="8689" y="20045"/>
                </a:lnTo>
                <a:lnTo>
                  <a:pt x="8644" y="20073"/>
                </a:lnTo>
                <a:lnTo>
                  <a:pt x="8575" y="20082"/>
                </a:lnTo>
                <a:lnTo>
                  <a:pt x="8517" y="20050"/>
                </a:lnTo>
                <a:lnTo>
                  <a:pt x="8438" y="20029"/>
                </a:lnTo>
                <a:lnTo>
                  <a:pt x="8366" y="20028"/>
                </a:lnTo>
                <a:lnTo>
                  <a:pt x="8314" y="20050"/>
                </a:lnTo>
                <a:lnTo>
                  <a:pt x="8246" y="20061"/>
                </a:lnTo>
                <a:lnTo>
                  <a:pt x="8196" y="20058"/>
                </a:lnTo>
                <a:lnTo>
                  <a:pt x="8302" y="20130"/>
                </a:lnTo>
                <a:lnTo>
                  <a:pt x="8358" y="20166"/>
                </a:lnTo>
                <a:lnTo>
                  <a:pt x="8425" y="20198"/>
                </a:lnTo>
                <a:lnTo>
                  <a:pt x="8489" y="20189"/>
                </a:lnTo>
                <a:lnTo>
                  <a:pt x="8549" y="20221"/>
                </a:lnTo>
                <a:lnTo>
                  <a:pt x="8615" y="20247"/>
                </a:lnTo>
                <a:lnTo>
                  <a:pt x="8644" y="20297"/>
                </a:lnTo>
                <a:lnTo>
                  <a:pt x="8570" y="20294"/>
                </a:lnTo>
                <a:lnTo>
                  <a:pt x="8499" y="20295"/>
                </a:lnTo>
                <a:lnTo>
                  <a:pt x="8437" y="20311"/>
                </a:lnTo>
                <a:lnTo>
                  <a:pt x="8411" y="20343"/>
                </a:lnTo>
                <a:lnTo>
                  <a:pt x="8369" y="20366"/>
                </a:lnTo>
                <a:lnTo>
                  <a:pt x="8290" y="20356"/>
                </a:lnTo>
                <a:lnTo>
                  <a:pt x="8226" y="20363"/>
                </a:lnTo>
                <a:lnTo>
                  <a:pt x="8132" y="20344"/>
                </a:lnTo>
                <a:lnTo>
                  <a:pt x="8139" y="20386"/>
                </a:lnTo>
                <a:lnTo>
                  <a:pt x="8068" y="20364"/>
                </a:lnTo>
                <a:lnTo>
                  <a:pt x="8006" y="20336"/>
                </a:lnTo>
                <a:lnTo>
                  <a:pt x="7937" y="20317"/>
                </a:lnTo>
                <a:lnTo>
                  <a:pt x="7954" y="20366"/>
                </a:lnTo>
                <a:lnTo>
                  <a:pt x="7940" y="20400"/>
                </a:lnTo>
                <a:lnTo>
                  <a:pt x="7868" y="20400"/>
                </a:lnTo>
                <a:lnTo>
                  <a:pt x="7854" y="20433"/>
                </a:lnTo>
                <a:lnTo>
                  <a:pt x="7871" y="20476"/>
                </a:lnTo>
                <a:lnTo>
                  <a:pt x="7837" y="20501"/>
                </a:lnTo>
                <a:lnTo>
                  <a:pt x="7795" y="20523"/>
                </a:lnTo>
                <a:lnTo>
                  <a:pt x="7753" y="20545"/>
                </a:lnTo>
                <a:lnTo>
                  <a:pt x="7726" y="20572"/>
                </a:lnTo>
                <a:lnTo>
                  <a:pt x="7674" y="20588"/>
                </a:lnTo>
                <a:lnTo>
                  <a:pt x="7627" y="20603"/>
                </a:lnTo>
                <a:lnTo>
                  <a:pt x="7622" y="20637"/>
                </a:lnTo>
                <a:lnTo>
                  <a:pt x="7597" y="20662"/>
                </a:lnTo>
                <a:lnTo>
                  <a:pt x="7541" y="20673"/>
                </a:lnTo>
                <a:lnTo>
                  <a:pt x="7538" y="20710"/>
                </a:lnTo>
                <a:lnTo>
                  <a:pt x="7513" y="20716"/>
                </a:lnTo>
                <a:lnTo>
                  <a:pt x="7489" y="20726"/>
                </a:lnTo>
                <a:lnTo>
                  <a:pt x="7509" y="20762"/>
                </a:lnTo>
                <a:lnTo>
                  <a:pt x="7533" y="20795"/>
                </a:lnTo>
                <a:lnTo>
                  <a:pt x="7558" y="20836"/>
                </a:lnTo>
                <a:lnTo>
                  <a:pt x="7560" y="20866"/>
                </a:lnTo>
                <a:lnTo>
                  <a:pt x="7548" y="20893"/>
                </a:lnTo>
                <a:lnTo>
                  <a:pt x="7585" y="20928"/>
                </a:lnTo>
                <a:lnTo>
                  <a:pt x="7608" y="20965"/>
                </a:lnTo>
                <a:lnTo>
                  <a:pt x="7543" y="20957"/>
                </a:lnTo>
                <a:lnTo>
                  <a:pt x="7568" y="20991"/>
                </a:lnTo>
                <a:lnTo>
                  <a:pt x="7632" y="21014"/>
                </a:lnTo>
                <a:lnTo>
                  <a:pt x="7704" y="21028"/>
                </a:lnTo>
                <a:lnTo>
                  <a:pt x="7775" y="21046"/>
                </a:lnTo>
                <a:lnTo>
                  <a:pt x="7787" y="21075"/>
                </a:lnTo>
                <a:lnTo>
                  <a:pt x="7846" y="21110"/>
                </a:lnTo>
                <a:lnTo>
                  <a:pt x="7881" y="21134"/>
                </a:lnTo>
                <a:cubicBezTo>
                  <a:pt x="3371" y="19858"/>
                  <a:pt x="54" y="15713"/>
                  <a:pt x="54" y="10800"/>
                </a:cubicBezTo>
                <a:cubicBezTo>
                  <a:pt x="54" y="8114"/>
                  <a:pt x="1051" y="5662"/>
                  <a:pt x="2687" y="3776"/>
                </a:cubicBezTo>
                <a:lnTo>
                  <a:pt x="2708" y="3824"/>
                </a:lnTo>
                <a:lnTo>
                  <a:pt x="2673" y="3888"/>
                </a:lnTo>
                <a:lnTo>
                  <a:pt x="2606" y="3959"/>
                </a:lnTo>
                <a:lnTo>
                  <a:pt x="2565" y="3971"/>
                </a:lnTo>
                <a:lnTo>
                  <a:pt x="2552" y="3984"/>
                </a:lnTo>
                <a:lnTo>
                  <a:pt x="2575" y="4038"/>
                </a:lnTo>
                <a:lnTo>
                  <a:pt x="2626" y="4043"/>
                </a:lnTo>
                <a:lnTo>
                  <a:pt x="2636" y="4067"/>
                </a:lnTo>
                <a:lnTo>
                  <a:pt x="2660" y="4043"/>
                </a:lnTo>
                <a:lnTo>
                  <a:pt x="2707" y="4074"/>
                </a:lnTo>
                <a:lnTo>
                  <a:pt x="2740" y="4095"/>
                </a:lnTo>
                <a:lnTo>
                  <a:pt x="2724" y="4166"/>
                </a:lnTo>
                <a:lnTo>
                  <a:pt x="2675" y="4274"/>
                </a:lnTo>
                <a:lnTo>
                  <a:pt x="2719" y="4286"/>
                </a:lnTo>
                <a:lnTo>
                  <a:pt x="2776" y="4323"/>
                </a:lnTo>
                <a:lnTo>
                  <a:pt x="2821" y="4375"/>
                </a:lnTo>
                <a:lnTo>
                  <a:pt x="2820" y="4454"/>
                </a:lnTo>
                <a:lnTo>
                  <a:pt x="2841" y="4446"/>
                </a:lnTo>
                <a:lnTo>
                  <a:pt x="2914" y="4372"/>
                </a:lnTo>
                <a:lnTo>
                  <a:pt x="2926" y="4345"/>
                </a:lnTo>
                <a:lnTo>
                  <a:pt x="2907" y="4294"/>
                </a:lnTo>
                <a:lnTo>
                  <a:pt x="2883" y="4247"/>
                </a:lnTo>
                <a:lnTo>
                  <a:pt x="2828" y="4265"/>
                </a:lnTo>
                <a:lnTo>
                  <a:pt x="2853" y="4191"/>
                </a:lnTo>
                <a:lnTo>
                  <a:pt x="2848" y="4136"/>
                </a:lnTo>
                <a:lnTo>
                  <a:pt x="2841" y="4087"/>
                </a:lnTo>
                <a:lnTo>
                  <a:pt x="2862" y="3969"/>
                </a:lnTo>
                <a:lnTo>
                  <a:pt x="2825" y="3927"/>
                </a:lnTo>
                <a:lnTo>
                  <a:pt x="2823" y="3888"/>
                </a:lnTo>
                <a:lnTo>
                  <a:pt x="2808" y="3867"/>
                </a:lnTo>
                <a:lnTo>
                  <a:pt x="2830" y="3786"/>
                </a:lnTo>
                <a:lnTo>
                  <a:pt x="2809" y="3796"/>
                </a:lnTo>
                <a:lnTo>
                  <a:pt x="2820" y="3755"/>
                </a:lnTo>
                <a:lnTo>
                  <a:pt x="2808" y="3752"/>
                </a:lnTo>
                <a:lnTo>
                  <a:pt x="2808" y="3728"/>
                </a:lnTo>
                <a:lnTo>
                  <a:pt x="2781" y="3671"/>
                </a:lnTo>
                <a:cubicBezTo>
                  <a:pt x="2856" y="3587"/>
                  <a:pt x="2932" y="3503"/>
                  <a:pt x="3010" y="3420"/>
                </a:cubicBezTo>
                <a:lnTo>
                  <a:pt x="3013" y="3422"/>
                </a:lnTo>
                <a:lnTo>
                  <a:pt x="2983" y="3474"/>
                </a:lnTo>
                <a:lnTo>
                  <a:pt x="2963" y="3560"/>
                </a:lnTo>
                <a:lnTo>
                  <a:pt x="2968" y="3638"/>
                </a:lnTo>
                <a:lnTo>
                  <a:pt x="2949" y="3678"/>
                </a:lnTo>
                <a:lnTo>
                  <a:pt x="2968" y="3723"/>
                </a:lnTo>
                <a:lnTo>
                  <a:pt x="2998" y="3771"/>
                </a:lnTo>
                <a:lnTo>
                  <a:pt x="3055" y="3757"/>
                </a:lnTo>
                <a:lnTo>
                  <a:pt x="3038" y="3843"/>
                </a:lnTo>
                <a:lnTo>
                  <a:pt x="3077" y="3883"/>
                </a:lnTo>
                <a:lnTo>
                  <a:pt x="3124" y="3893"/>
                </a:lnTo>
                <a:lnTo>
                  <a:pt x="3067" y="3988"/>
                </a:lnTo>
                <a:lnTo>
                  <a:pt x="3074" y="4015"/>
                </a:lnTo>
                <a:lnTo>
                  <a:pt x="3156" y="4035"/>
                </a:lnTo>
                <a:lnTo>
                  <a:pt x="3180" y="4102"/>
                </a:lnTo>
                <a:lnTo>
                  <a:pt x="3266" y="4171"/>
                </a:lnTo>
                <a:lnTo>
                  <a:pt x="3328" y="4277"/>
                </a:lnTo>
                <a:lnTo>
                  <a:pt x="3346" y="4338"/>
                </a:lnTo>
                <a:lnTo>
                  <a:pt x="3338" y="4393"/>
                </a:lnTo>
                <a:lnTo>
                  <a:pt x="3362" y="4446"/>
                </a:lnTo>
                <a:lnTo>
                  <a:pt x="3345" y="4498"/>
                </a:lnTo>
                <a:lnTo>
                  <a:pt x="3303" y="4547"/>
                </a:lnTo>
                <a:lnTo>
                  <a:pt x="3303" y="4585"/>
                </a:lnTo>
                <a:lnTo>
                  <a:pt x="3254" y="4616"/>
                </a:lnTo>
                <a:lnTo>
                  <a:pt x="3264" y="4680"/>
                </a:lnTo>
                <a:lnTo>
                  <a:pt x="3304" y="4754"/>
                </a:lnTo>
                <a:lnTo>
                  <a:pt x="3429" y="4796"/>
                </a:lnTo>
                <a:lnTo>
                  <a:pt x="3469" y="4848"/>
                </a:lnTo>
                <a:lnTo>
                  <a:pt x="3602" y="4853"/>
                </a:lnTo>
                <a:lnTo>
                  <a:pt x="3681" y="4839"/>
                </a:lnTo>
                <a:lnTo>
                  <a:pt x="3708" y="4870"/>
                </a:lnTo>
                <a:lnTo>
                  <a:pt x="3814" y="4910"/>
                </a:lnTo>
                <a:lnTo>
                  <a:pt x="3966" y="4937"/>
                </a:lnTo>
                <a:lnTo>
                  <a:pt x="4075" y="4930"/>
                </a:lnTo>
                <a:lnTo>
                  <a:pt x="4203" y="4966"/>
                </a:lnTo>
                <a:lnTo>
                  <a:pt x="4314" y="4967"/>
                </a:lnTo>
                <a:lnTo>
                  <a:pt x="4417" y="4983"/>
                </a:lnTo>
                <a:lnTo>
                  <a:pt x="4499" y="4949"/>
                </a:lnTo>
                <a:lnTo>
                  <a:pt x="4637" y="4860"/>
                </a:lnTo>
                <a:lnTo>
                  <a:pt x="4728" y="4828"/>
                </a:lnTo>
                <a:lnTo>
                  <a:pt x="4851" y="4841"/>
                </a:lnTo>
                <a:lnTo>
                  <a:pt x="4927" y="4875"/>
                </a:lnTo>
                <a:lnTo>
                  <a:pt x="5085" y="5008"/>
                </a:lnTo>
                <a:lnTo>
                  <a:pt x="5164" y="5057"/>
                </a:lnTo>
                <a:lnTo>
                  <a:pt x="5237" y="5075"/>
                </a:lnTo>
                <a:lnTo>
                  <a:pt x="5341" y="5058"/>
                </a:lnTo>
                <a:lnTo>
                  <a:pt x="5424" y="5070"/>
                </a:lnTo>
                <a:lnTo>
                  <a:pt x="5467" y="5095"/>
                </a:lnTo>
                <a:lnTo>
                  <a:pt x="5562" y="5089"/>
                </a:lnTo>
                <a:lnTo>
                  <a:pt x="5627" y="5109"/>
                </a:lnTo>
                <a:lnTo>
                  <a:pt x="5688" y="5114"/>
                </a:lnTo>
                <a:lnTo>
                  <a:pt x="5787" y="5099"/>
                </a:lnTo>
                <a:lnTo>
                  <a:pt x="5811" y="5058"/>
                </a:lnTo>
                <a:lnTo>
                  <a:pt x="5863" y="5063"/>
                </a:lnTo>
                <a:lnTo>
                  <a:pt x="5886" y="5109"/>
                </a:lnTo>
                <a:lnTo>
                  <a:pt x="5871" y="5122"/>
                </a:lnTo>
                <a:lnTo>
                  <a:pt x="5846" y="5102"/>
                </a:lnTo>
                <a:lnTo>
                  <a:pt x="5824" y="5131"/>
                </a:lnTo>
                <a:lnTo>
                  <a:pt x="5903" y="5191"/>
                </a:lnTo>
                <a:lnTo>
                  <a:pt x="5972" y="5230"/>
                </a:lnTo>
                <a:lnTo>
                  <a:pt x="6004" y="5280"/>
                </a:lnTo>
                <a:lnTo>
                  <a:pt x="6082" y="5334"/>
                </a:lnTo>
                <a:lnTo>
                  <a:pt x="6137" y="5376"/>
                </a:lnTo>
                <a:lnTo>
                  <a:pt x="6094" y="5415"/>
                </a:lnTo>
                <a:lnTo>
                  <a:pt x="6142" y="5430"/>
                </a:lnTo>
                <a:lnTo>
                  <a:pt x="6114" y="5488"/>
                </a:lnTo>
                <a:lnTo>
                  <a:pt x="6109" y="5538"/>
                </a:lnTo>
                <a:lnTo>
                  <a:pt x="6131" y="5568"/>
                </a:lnTo>
                <a:lnTo>
                  <a:pt x="6186" y="5577"/>
                </a:lnTo>
                <a:lnTo>
                  <a:pt x="6225" y="5617"/>
                </a:lnTo>
                <a:lnTo>
                  <a:pt x="6264" y="5572"/>
                </a:lnTo>
                <a:lnTo>
                  <a:pt x="6255" y="5525"/>
                </a:lnTo>
                <a:lnTo>
                  <a:pt x="6299" y="5548"/>
                </a:lnTo>
                <a:lnTo>
                  <a:pt x="6307" y="5595"/>
                </a:lnTo>
                <a:lnTo>
                  <a:pt x="6368" y="5607"/>
                </a:lnTo>
                <a:lnTo>
                  <a:pt x="6437" y="5631"/>
                </a:lnTo>
                <a:lnTo>
                  <a:pt x="6484" y="5664"/>
                </a:lnTo>
                <a:lnTo>
                  <a:pt x="6489" y="5701"/>
                </a:lnTo>
                <a:lnTo>
                  <a:pt x="6466" y="5733"/>
                </a:lnTo>
                <a:lnTo>
                  <a:pt x="6501" y="5764"/>
                </a:lnTo>
                <a:lnTo>
                  <a:pt x="6597" y="5789"/>
                </a:lnTo>
                <a:lnTo>
                  <a:pt x="6617" y="5812"/>
                </a:lnTo>
                <a:lnTo>
                  <a:pt x="6624" y="5774"/>
                </a:lnTo>
                <a:lnTo>
                  <a:pt x="6703" y="5764"/>
                </a:lnTo>
                <a:lnTo>
                  <a:pt x="6748" y="5779"/>
                </a:lnTo>
                <a:lnTo>
                  <a:pt x="6824" y="5780"/>
                </a:lnTo>
                <a:lnTo>
                  <a:pt x="6858" y="5844"/>
                </a:lnTo>
                <a:lnTo>
                  <a:pt x="6917" y="5848"/>
                </a:lnTo>
                <a:lnTo>
                  <a:pt x="6942" y="5816"/>
                </a:lnTo>
                <a:lnTo>
                  <a:pt x="6971" y="5913"/>
                </a:lnTo>
                <a:lnTo>
                  <a:pt x="7056" y="5895"/>
                </a:lnTo>
                <a:lnTo>
                  <a:pt x="7085" y="5866"/>
                </a:lnTo>
                <a:lnTo>
                  <a:pt x="7135" y="5839"/>
                </a:lnTo>
                <a:lnTo>
                  <a:pt x="7051" y="5757"/>
                </a:lnTo>
                <a:lnTo>
                  <a:pt x="7072" y="5718"/>
                </a:lnTo>
                <a:lnTo>
                  <a:pt x="7112" y="5708"/>
                </a:lnTo>
                <a:lnTo>
                  <a:pt x="7189" y="5658"/>
                </a:lnTo>
                <a:lnTo>
                  <a:pt x="7230" y="5595"/>
                </a:lnTo>
                <a:lnTo>
                  <a:pt x="7312" y="5575"/>
                </a:lnTo>
                <a:lnTo>
                  <a:pt x="7401" y="5614"/>
                </a:lnTo>
                <a:lnTo>
                  <a:pt x="7433" y="5666"/>
                </a:lnTo>
                <a:lnTo>
                  <a:pt x="7481" y="5673"/>
                </a:lnTo>
                <a:lnTo>
                  <a:pt x="7433" y="5723"/>
                </a:lnTo>
                <a:lnTo>
                  <a:pt x="7469" y="5811"/>
                </a:lnTo>
                <a:lnTo>
                  <a:pt x="7529" y="5854"/>
                </a:lnTo>
                <a:lnTo>
                  <a:pt x="7603" y="5939"/>
                </a:lnTo>
                <a:lnTo>
                  <a:pt x="7629" y="6082"/>
                </a:lnTo>
                <a:lnTo>
                  <a:pt x="7587" y="6132"/>
                </a:lnTo>
                <a:lnTo>
                  <a:pt x="7625" y="6287"/>
                </a:lnTo>
                <a:lnTo>
                  <a:pt x="7587" y="6393"/>
                </a:lnTo>
                <a:lnTo>
                  <a:pt x="7656" y="6428"/>
                </a:lnTo>
                <a:lnTo>
                  <a:pt x="7582" y="6528"/>
                </a:lnTo>
                <a:lnTo>
                  <a:pt x="7501" y="6647"/>
                </a:lnTo>
                <a:lnTo>
                  <a:pt x="7406" y="6669"/>
                </a:lnTo>
                <a:lnTo>
                  <a:pt x="7363" y="6738"/>
                </a:lnTo>
                <a:lnTo>
                  <a:pt x="7369" y="6826"/>
                </a:lnTo>
                <a:lnTo>
                  <a:pt x="7299" y="6848"/>
                </a:lnTo>
                <a:lnTo>
                  <a:pt x="7324" y="6900"/>
                </a:lnTo>
                <a:lnTo>
                  <a:pt x="7194" y="6986"/>
                </a:lnTo>
                <a:lnTo>
                  <a:pt x="7092" y="7034"/>
                </a:lnTo>
                <a:lnTo>
                  <a:pt x="7105" y="7107"/>
                </a:lnTo>
                <a:lnTo>
                  <a:pt x="7034" y="7231"/>
                </a:lnTo>
                <a:lnTo>
                  <a:pt x="6999" y="7349"/>
                </a:lnTo>
                <a:lnTo>
                  <a:pt x="6935" y="7385"/>
                </a:lnTo>
                <a:lnTo>
                  <a:pt x="6967" y="7548"/>
                </a:lnTo>
                <a:lnTo>
                  <a:pt x="6930" y="7603"/>
                </a:lnTo>
                <a:lnTo>
                  <a:pt x="7043" y="7671"/>
                </a:lnTo>
                <a:lnTo>
                  <a:pt x="7114" y="7578"/>
                </a:lnTo>
                <a:lnTo>
                  <a:pt x="7156" y="7654"/>
                </a:lnTo>
                <a:lnTo>
                  <a:pt x="7058" y="7804"/>
                </a:lnTo>
                <a:lnTo>
                  <a:pt x="6912" y="7937"/>
                </a:lnTo>
                <a:lnTo>
                  <a:pt x="6858" y="8075"/>
                </a:lnTo>
                <a:lnTo>
                  <a:pt x="6952" y="8241"/>
                </a:lnTo>
                <a:lnTo>
                  <a:pt x="6895" y="8332"/>
                </a:lnTo>
                <a:lnTo>
                  <a:pt x="7029" y="8393"/>
                </a:lnTo>
                <a:lnTo>
                  <a:pt x="7179" y="8501"/>
                </a:lnTo>
                <a:lnTo>
                  <a:pt x="7243" y="8634"/>
                </a:lnTo>
                <a:lnTo>
                  <a:pt x="7322" y="8711"/>
                </a:lnTo>
                <a:lnTo>
                  <a:pt x="7514" y="9071"/>
                </a:lnTo>
                <a:lnTo>
                  <a:pt x="7716" y="9408"/>
                </a:lnTo>
                <a:lnTo>
                  <a:pt x="7886" y="9647"/>
                </a:lnTo>
                <a:lnTo>
                  <a:pt x="7859" y="9704"/>
                </a:lnTo>
                <a:lnTo>
                  <a:pt x="7945" y="9857"/>
                </a:lnTo>
                <a:lnTo>
                  <a:pt x="8093" y="9965"/>
                </a:lnTo>
                <a:lnTo>
                  <a:pt x="8437" y="10152"/>
                </a:lnTo>
                <a:lnTo>
                  <a:pt x="8812" y="10325"/>
                </a:lnTo>
                <a:lnTo>
                  <a:pt x="8831" y="10404"/>
                </a:lnTo>
                <a:lnTo>
                  <a:pt x="9021" y="10505"/>
                </a:lnTo>
                <a:lnTo>
                  <a:pt x="9071" y="10778"/>
                </a:lnTo>
                <a:lnTo>
                  <a:pt x="9098" y="11096"/>
                </a:lnTo>
                <a:lnTo>
                  <a:pt x="9063" y="11532"/>
                </a:lnTo>
                <a:lnTo>
                  <a:pt x="9027" y="11940"/>
                </a:lnTo>
                <a:lnTo>
                  <a:pt x="9021" y="12315"/>
                </a:lnTo>
                <a:lnTo>
                  <a:pt x="8937" y="12556"/>
                </a:lnTo>
                <a:lnTo>
                  <a:pt x="8974" y="12791"/>
                </a:lnTo>
                <a:lnTo>
                  <a:pt x="8937" y="12953"/>
                </a:lnTo>
                <a:lnTo>
                  <a:pt x="8997" y="13237"/>
                </a:lnTo>
                <a:lnTo>
                  <a:pt x="8952" y="13525"/>
                </a:lnTo>
                <a:lnTo>
                  <a:pt x="8871" y="13833"/>
                </a:lnTo>
                <a:lnTo>
                  <a:pt x="8807" y="14141"/>
                </a:lnTo>
                <a:lnTo>
                  <a:pt x="8743" y="14153"/>
                </a:lnTo>
                <a:lnTo>
                  <a:pt x="8780" y="14362"/>
                </a:lnTo>
                <a:lnTo>
                  <a:pt x="8844" y="14539"/>
                </a:lnTo>
                <a:lnTo>
                  <a:pt x="8792" y="14670"/>
                </a:lnTo>
                <a:lnTo>
                  <a:pt x="8787" y="15012"/>
                </a:lnTo>
                <a:lnTo>
                  <a:pt x="8778" y="15274"/>
                </a:lnTo>
                <a:lnTo>
                  <a:pt x="8871" y="15293"/>
                </a:lnTo>
                <a:lnTo>
                  <a:pt x="8884" y="15064"/>
                </a:lnTo>
                <a:lnTo>
                  <a:pt x="8987" y="15106"/>
                </a:lnTo>
                <a:lnTo>
                  <a:pt x="8962" y="15483"/>
                </a:lnTo>
                <a:lnTo>
                  <a:pt x="8800" y="15431"/>
                </a:lnTo>
                <a:lnTo>
                  <a:pt x="8799" y="15729"/>
                </a:lnTo>
                <a:lnTo>
                  <a:pt x="8699" y="15894"/>
                </a:lnTo>
                <a:lnTo>
                  <a:pt x="8906" y="15931"/>
                </a:lnTo>
                <a:lnTo>
                  <a:pt x="8792" y="16075"/>
                </a:lnTo>
                <a:lnTo>
                  <a:pt x="8768" y="16245"/>
                </a:lnTo>
                <a:lnTo>
                  <a:pt x="8839" y="16535"/>
                </a:lnTo>
                <a:lnTo>
                  <a:pt x="8921" y="16643"/>
                </a:lnTo>
                <a:lnTo>
                  <a:pt x="8906" y="16744"/>
                </a:lnTo>
                <a:lnTo>
                  <a:pt x="8964" y="16846"/>
                </a:lnTo>
                <a:lnTo>
                  <a:pt x="9127" y="16931"/>
                </a:lnTo>
                <a:lnTo>
                  <a:pt x="9278" y="17037"/>
                </a:lnTo>
                <a:lnTo>
                  <a:pt x="9415" y="17082"/>
                </a:lnTo>
                <a:lnTo>
                  <a:pt x="9463" y="17075"/>
                </a:lnTo>
                <a:lnTo>
                  <a:pt x="9462" y="16920"/>
                </a:lnTo>
                <a:lnTo>
                  <a:pt x="9561" y="16856"/>
                </a:lnTo>
                <a:lnTo>
                  <a:pt x="9613" y="16813"/>
                </a:lnTo>
                <a:lnTo>
                  <a:pt x="9719" y="16809"/>
                </a:lnTo>
                <a:lnTo>
                  <a:pt x="9772" y="16816"/>
                </a:lnTo>
                <a:lnTo>
                  <a:pt x="9682" y="16724"/>
                </a:lnTo>
                <a:lnTo>
                  <a:pt x="9627" y="16548"/>
                </a:lnTo>
                <a:lnTo>
                  <a:pt x="9671" y="16468"/>
                </a:lnTo>
                <a:lnTo>
                  <a:pt x="9780" y="16397"/>
                </a:lnTo>
                <a:lnTo>
                  <a:pt x="9849" y="16192"/>
                </a:lnTo>
                <a:lnTo>
                  <a:pt x="9997" y="16091"/>
                </a:lnTo>
                <a:lnTo>
                  <a:pt x="10036" y="15934"/>
                </a:lnTo>
                <a:lnTo>
                  <a:pt x="9906" y="15900"/>
                </a:lnTo>
                <a:lnTo>
                  <a:pt x="9768" y="15776"/>
                </a:lnTo>
                <a:lnTo>
                  <a:pt x="9798" y="15641"/>
                </a:lnTo>
                <a:lnTo>
                  <a:pt x="9901" y="15547"/>
                </a:lnTo>
                <a:lnTo>
                  <a:pt x="10032" y="15545"/>
                </a:lnTo>
                <a:lnTo>
                  <a:pt x="10061" y="15448"/>
                </a:lnTo>
                <a:lnTo>
                  <a:pt x="10078" y="15267"/>
                </a:lnTo>
                <a:lnTo>
                  <a:pt x="10189" y="15153"/>
                </a:lnTo>
                <a:lnTo>
                  <a:pt x="10320" y="15096"/>
                </a:lnTo>
                <a:lnTo>
                  <a:pt x="10276" y="15001"/>
                </a:lnTo>
                <a:lnTo>
                  <a:pt x="10199" y="15060"/>
                </a:lnTo>
                <a:lnTo>
                  <a:pt x="10100" y="15007"/>
                </a:lnTo>
                <a:lnTo>
                  <a:pt x="10075" y="14825"/>
                </a:lnTo>
                <a:lnTo>
                  <a:pt x="10130" y="14776"/>
                </a:lnTo>
                <a:lnTo>
                  <a:pt x="10273" y="14842"/>
                </a:lnTo>
                <a:lnTo>
                  <a:pt x="10425" y="14816"/>
                </a:lnTo>
                <a:lnTo>
                  <a:pt x="10514" y="14752"/>
                </a:lnTo>
                <a:lnTo>
                  <a:pt x="10487" y="14658"/>
                </a:lnTo>
                <a:lnTo>
                  <a:pt x="10519" y="14520"/>
                </a:lnTo>
                <a:lnTo>
                  <a:pt x="10489" y="14409"/>
                </a:lnTo>
                <a:lnTo>
                  <a:pt x="10655" y="14429"/>
                </a:lnTo>
                <a:lnTo>
                  <a:pt x="10963" y="14397"/>
                </a:lnTo>
                <a:lnTo>
                  <a:pt x="11196" y="14303"/>
                </a:lnTo>
                <a:lnTo>
                  <a:pt x="11359" y="14069"/>
                </a:lnTo>
                <a:lnTo>
                  <a:pt x="11372" y="13978"/>
                </a:lnTo>
                <a:lnTo>
                  <a:pt x="11280" y="13892"/>
                </a:lnTo>
                <a:lnTo>
                  <a:pt x="11310" y="13763"/>
                </a:lnTo>
                <a:lnTo>
                  <a:pt x="11115" y="13594"/>
                </a:lnTo>
                <a:lnTo>
                  <a:pt x="11130" y="13495"/>
                </a:lnTo>
                <a:lnTo>
                  <a:pt x="11223" y="13603"/>
                </a:lnTo>
                <a:lnTo>
                  <a:pt x="11332" y="13601"/>
                </a:lnTo>
                <a:lnTo>
                  <a:pt x="11475" y="13689"/>
                </a:lnTo>
                <a:lnTo>
                  <a:pt x="11564" y="13672"/>
                </a:lnTo>
                <a:lnTo>
                  <a:pt x="11679" y="13715"/>
                </a:lnTo>
                <a:lnTo>
                  <a:pt x="11867" y="13620"/>
                </a:lnTo>
                <a:lnTo>
                  <a:pt x="11948" y="13505"/>
                </a:lnTo>
                <a:lnTo>
                  <a:pt x="12064" y="13402"/>
                </a:lnTo>
                <a:lnTo>
                  <a:pt x="12157" y="13227"/>
                </a:lnTo>
                <a:lnTo>
                  <a:pt x="12278" y="13145"/>
                </a:lnTo>
                <a:lnTo>
                  <a:pt x="12438" y="13005"/>
                </a:lnTo>
                <a:lnTo>
                  <a:pt x="12660" y="12682"/>
                </a:lnTo>
                <a:lnTo>
                  <a:pt x="12788" y="12588"/>
                </a:lnTo>
                <a:lnTo>
                  <a:pt x="12837" y="12497"/>
                </a:lnTo>
                <a:lnTo>
                  <a:pt x="12891" y="12305"/>
                </a:lnTo>
                <a:lnTo>
                  <a:pt x="12875" y="12195"/>
                </a:lnTo>
                <a:lnTo>
                  <a:pt x="12916" y="12054"/>
                </a:lnTo>
                <a:lnTo>
                  <a:pt x="13083" y="11877"/>
                </a:lnTo>
                <a:lnTo>
                  <a:pt x="13301" y="11743"/>
                </a:lnTo>
                <a:lnTo>
                  <a:pt x="13500" y="11707"/>
                </a:lnTo>
                <a:lnTo>
                  <a:pt x="13631" y="11637"/>
                </a:lnTo>
                <a:lnTo>
                  <a:pt x="13907" y="11595"/>
                </a:lnTo>
                <a:lnTo>
                  <a:pt x="14091" y="11620"/>
                </a:lnTo>
                <a:lnTo>
                  <a:pt x="14146" y="11510"/>
                </a:lnTo>
                <a:lnTo>
                  <a:pt x="14295" y="11446"/>
                </a:lnTo>
                <a:lnTo>
                  <a:pt x="14352" y="11251"/>
                </a:lnTo>
                <a:lnTo>
                  <a:pt x="14557" y="11026"/>
                </a:lnTo>
                <a:lnTo>
                  <a:pt x="14621" y="10773"/>
                </a:lnTo>
                <a:lnTo>
                  <a:pt x="14685" y="10704"/>
                </a:lnTo>
                <a:lnTo>
                  <a:pt x="14719" y="10581"/>
                </a:lnTo>
                <a:lnTo>
                  <a:pt x="14801" y="10292"/>
                </a:lnTo>
                <a:lnTo>
                  <a:pt x="14826" y="9931"/>
                </a:lnTo>
                <a:lnTo>
                  <a:pt x="14889" y="9798"/>
                </a:lnTo>
                <a:lnTo>
                  <a:pt x="14932" y="9800"/>
                </a:lnTo>
                <a:lnTo>
                  <a:pt x="15076" y="9657"/>
                </a:lnTo>
                <a:lnTo>
                  <a:pt x="15205" y="9460"/>
                </a:lnTo>
                <a:lnTo>
                  <a:pt x="15469" y="9240"/>
                </a:lnTo>
                <a:lnTo>
                  <a:pt x="15565" y="9132"/>
                </a:lnTo>
                <a:lnTo>
                  <a:pt x="15656" y="8834"/>
                </a:lnTo>
                <a:lnTo>
                  <a:pt x="15634" y="8714"/>
                </a:lnTo>
                <a:lnTo>
                  <a:pt x="15587" y="8465"/>
                </a:lnTo>
                <a:lnTo>
                  <a:pt x="15528" y="8395"/>
                </a:lnTo>
                <a:lnTo>
                  <a:pt x="15380" y="8361"/>
                </a:lnTo>
                <a:lnTo>
                  <a:pt x="15247" y="8283"/>
                </a:lnTo>
                <a:lnTo>
                  <a:pt x="15028" y="8038"/>
                </a:lnTo>
                <a:lnTo>
                  <a:pt x="14768" y="7842"/>
                </a:lnTo>
                <a:lnTo>
                  <a:pt x="14497" y="7810"/>
                </a:lnTo>
                <a:lnTo>
                  <a:pt x="14143" y="7664"/>
                </a:lnTo>
                <a:lnTo>
                  <a:pt x="13928" y="7694"/>
                </a:lnTo>
                <a:lnTo>
                  <a:pt x="13958" y="7597"/>
                </a:lnTo>
                <a:lnTo>
                  <a:pt x="13869" y="7479"/>
                </a:lnTo>
                <a:lnTo>
                  <a:pt x="13559" y="7332"/>
                </a:lnTo>
                <a:lnTo>
                  <a:pt x="13323" y="7243"/>
                </a:lnTo>
                <a:lnTo>
                  <a:pt x="13178" y="7349"/>
                </a:lnTo>
                <a:lnTo>
                  <a:pt x="13172" y="7166"/>
                </a:lnTo>
                <a:lnTo>
                  <a:pt x="12837" y="7109"/>
                </a:lnTo>
                <a:lnTo>
                  <a:pt x="12776" y="7048"/>
                </a:lnTo>
                <a:lnTo>
                  <a:pt x="12919" y="6912"/>
                </a:lnTo>
                <a:lnTo>
                  <a:pt x="12914" y="6787"/>
                </a:lnTo>
                <a:lnTo>
                  <a:pt x="12812" y="6748"/>
                </a:lnTo>
                <a:lnTo>
                  <a:pt x="12700" y="6428"/>
                </a:lnTo>
                <a:lnTo>
                  <a:pt x="12652" y="6327"/>
                </a:lnTo>
                <a:lnTo>
                  <a:pt x="12588" y="6331"/>
                </a:lnTo>
                <a:lnTo>
                  <a:pt x="12554" y="6257"/>
                </a:lnTo>
                <a:lnTo>
                  <a:pt x="12349" y="6095"/>
                </a:lnTo>
                <a:lnTo>
                  <a:pt x="12207" y="6046"/>
                </a:lnTo>
                <a:lnTo>
                  <a:pt x="12142" y="6023"/>
                </a:lnTo>
                <a:lnTo>
                  <a:pt x="11933" y="5966"/>
                </a:lnTo>
                <a:lnTo>
                  <a:pt x="11778" y="5971"/>
                </a:lnTo>
                <a:lnTo>
                  <a:pt x="11758" y="6001"/>
                </a:lnTo>
                <a:lnTo>
                  <a:pt x="11525" y="5957"/>
                </a:lnTo>
                <a:lnTo>
                  <a:pt x="11448" y="5893"/>
                </a:lnTo>
                <a:lnTo>
                  <a:pt x="11342" y="5806"/>
                </a:lnTo>
                <a:lnTo>
                  <a:pt x="11270" y="5801"/>
                </a:lnTo>
                <a:lnTo>
                  <a:pt x="11263" y="5711"/>
                </a:lnTo>
                <a:lnTo>
                  <a:pt x="11142" y="5597"/>
                </a:lnTo>
                <a:lnTo>
                  <a:pt x="11015" y="5531"/>
                </a:lnTo>
                <a:lnTo>
                  <a:pt x="10938" y="5491"/>
                </a:lnTo>
                <a:lnTo>
                  <a:pt x="10839" y="5493"/>
                </a:lnTo>
                <a:lnTo>
                  <a:pt x="10807" y="5358"/>
                </a:lnTo>
                <a:lnTo>
                  <a:pt x="10660" y="5274"/>
                </a:lnTo>
                <a:lnTo>
                  <a:pt x="10505" y="5260"/>
                </a:lnTo>
                <a:lnTo>
                  <a:pt x="10440" y="5181"/>
                </a:lnTo>
                <a:lnTo>
                  <a:pt x="10603" y="5132"/>
                </a:lnTo>
                <a:lnTo>
                  <a:pt x="10372" y="5134"/>
                </a:lnTo>
                <a:lnTo>
                  <a:pt x="10133" y="5146"/>
                </a:lnTo>
                <a:lnTo>
                  <a:pt x="10132" y="5188"/>
                </a:lnTo>
                <a:lnTo>
                  <a:pt x="10022" y="5240"/>
                </a:lnTo>
                <a:lnTo>
                  <a:pt x="9876" y="5222"/>
                </a:lnTo>
                <a:lnTo>
                  <a:pt x="9766" y="5149"/>
                </a:lnTo>
                <a:lnTo>
                  <a:pt x="9561" y="5171"/>
                </a:lnTo>
                <a:lnTo>
                  <a:pt x="9389" y="5174"/>
                </a:lnTo>
                <a:lnTo>
                  <a:pt x="9383" y="5121"/>
                </a:lnTo>
                <a:lnTo>
                  <a:pt x="9260" y="5033"/>
                </a:lnTo>
                <a:lnTo>
                  <a:pt x="9127" y="5036"/>
                </a:lnTo>
                <a:lnTo>
                  <a:pt x="9061" y="4924"/>
                </a:lnTo>
                <a:lnTo>
                  <a:pt x="8994" y="4977"/>
                </a:lnTo>
                <a:lnTo>
                  <a:pt x="9017" y="5055"/>
                </a:lnTo>
                <a:lnTo>
                  <a:pt x="8778" y="5132"/>
                </a:lnTo>
                <a:lnTo>
                  <a:pt x="8785" y="5259"/>
                </a:lnTo>
                <a:lnTo>
                  <a:pt x="8842" y="5314"/>
                </a:lnTo>
                <a:lnTo>
                  <a:pt x="8795" y="5437"/>
                </a:lnTo>
                <a:lnTo>
                  <a:pt x="8713" y="5452"/>
                </a:lnTo>
                <a:lnTo>
                  <a:pt x="8644" y="5323"/>
                </a:lnTo>
                <a:lnTo>
                  <a:pt x="8731" y="5222"/>
                </a:lnTo>
                <a:lnTo>
                  <a:pt x="8736" y="5136"/>
                </a:lnTo>
                <a:lnTo>
                  <a:pt x="8677" y="5063"/>
                </a:lnTo>
                <a:lnTo>
                  <a:pt x="8790" y="5038"/>
                </a:lnTo>
                <a:lnTo>
                  <a:pt x="8797" y="4999"/>
                </a:lnTo>
                <a:lnTo>
                  <a:pt x="8836" y="4942"/>
                </a:lnTo>
                <a:lnTo>
                  <a:pt x="8787" y="4902"/>
                </a:lnTo>
                <a:lnTo>
                  <a:pt x="8719" y="4897"/>
                </a:lnTo>
                <a:lnTo>
                  <a:pt x="8625" y="4979"/>
                </a:lnTo>
                <a:lnTo>
                  <a:pt x="8551" y="5021"/>
                </a:lnTo>
                <a:lnTo>
                  <a:pt x="8398" y="5112"/>
                </a:lnTo>
                <a:lnTo>
                  <a:pt x="8251" y="5109"/>
                </a:lnTo>
                <a:lnTo>
                  <a:pt x="8235" y="5144"/>
                </a:lnTo>
                <a:lnTo>
                  <a:pt x="8117" y="5156"/>
                </a:lnTo>
                <a:lnTo>
                  <a:pt x="8006" y="5242"/>
                </a:lnTo>
                <a:lnTo>
                  <a:pt x="7964" y="5385"/>
                </a:lnTo>
                <a:lnTo>
                  <a:pt x="7960" y="5440"/>
                </a:lnTo>
                <a:lnTo>
                  <a:pt x="7881" y="5466"/>
                </a:lnTo>
                <a:lnTo>
                  <a:pt x="7735" y="5595"/>
                </a:lnTo>
                <a:lnTo>
                  <a:pt x="7639" y="5599"/>
                </a:lnTo>
                <a:lnTo>
                  <a:pt x="7570" y="5558"/>
                </a:lnTo>
                <a:lnTo>
                  <a:pt x="7513" y="5513"/>
                </a:lnTo>
                <a:lnTo>
                  <a:pt x="7430" y="5493"/>
                </a:lnTo>
                <a:lnTo>
                  <a:pt x="7327" y="5498"/>
                </a:lnTo>
                <a:lnTo>
                  <a:pt x="7334" y="5479"/>
                </a:lnTo>
                <a:lnTo>
                  <a:pt x="7233" y="5481"/>
                </a:lnTo>
                <a:lnTo>
                  <a:pt x="7167" y="5538"/>
                </a:lnTo>
                <a:lnTo>
                  <a:pt x="7053" y="5583"/>
                </a:lnTo>
                <a:lnTo>
                  <a:pt x="6972" y="5636"/>
                </a:lnTo>
                <a:lnTo>
                  <a:pt x="6881" y="5659"/>
                </a:lnTo>
                <a:lnTo>
                  <a:pt x="6834" y="5624"/>
                </a:lnTo>
                <a:lnTo>
                  <a:pt x="6816" y="5639"/>
                </a:lnTo>
                <a:lnTo>
                  <a:pt x="6743" y="5641"/>
                </a:lnTo>
                <a:lnTo>
                  <a:pt x="6748" y="5604"/>
                </a:lnTo>
                <a:lnTo>
                  <a:pt x="6688" y="5551"/>
                </a:lnTo>
                <a:lnTo>
                  <a:pt x="6607" y="5491"/>
                </a:lnTo>
                <a:lnTo>
                  <a:pt x="6541" y="5434"/>
                </a:lnTo>
                <a:lnTo>
                  <a:pt x="6503" y="5350"/>
                </a:lnTo>
                <a:lnTo>
                  <a:pt x="6477" y="5326"/>
                </a:lnTo>
                <a:lnTo>
                  <a:pt x="6472" y="5282"/>
                </a:lnTo>
                <a:lnTo>
                  <a:pt x="6513" y="5235"/>
                </a:lnTo>
                <a:lnTo>
                  <a:pt x="6504" y="5193"/>
                </a:lnTo>
                <a:lnTo>
                  <a:pt x="6528" y="5121"/>
                </a:lnTo>
                <a:lnTo>
                  <a:pt x="6556" y="5100"/>
                </a:lnTo>
                <a:lnTo>
                  <a:pt x="6558" y="5028"/>
                </a:lnTo>
                <a:lnTo>
                  <a:pt x="6553" y="4988"/>
                </a:lnTo>
                <a:lnTo>
                  <a:pt x="6565" y="4915"/>
                </a:lnTo>
                <a:lnTo>
                  <a:pt x="6590" y="4848"/>
                </a:lnTo>
                <a:lnTo>
                  <a:pt x="6637" y="4789"/>
                </a:lnTo>
                <a:lnTo>
                  <a:pt x="6625" y="4733"/>
                </a:lnTo>
                <a:lnTo>
                  <a:pt x="6639" y="4696"/>
                </a:lnTo>
                <a:lnTo>
                  <a:pt x="6656" y="4678"/>
                </a:lnTo>
                <a:lnTo>
                  <a:pt x="6614" y="4641"/>
                </a:lnTo>
                <a:lnTo>
                  <a:pt x="6551" y="4626"/>
                </a:lnTo>
                <a:lnTo>
                  <a:pt x="6504" y="4597"/>
                </a:lnTo>
                <a:lnTo>
                  <a:pt x="6455" y="4575"/>
                </a:lnTo>
                <a:lnTo>
                  <a:pt x="6427" y="4575"/>
                </a:lnTo>
                <a:lnTo>
                  <a:pt x="6351" y="4565"/>
                </a:lnTo>
                <a:lnTo>
                  <a:pt x="6314" y="4584"/>
                </a:lnTo>
                <a:lnTo>
                  <a:pt x="6269" y="4595"/>
                </a:lnTo>
                <a:lnTo>
                  <a:pt x="6228" y="4590"/>
                </a:lnTo>
                <a:lnTo>
                  <a:pt x="6174" y="4590"/>
                </a:lnTo>
                <a:lnTo>
                  <a:pt x="6151" y="4611"/>
                </a:lnTo>
                <a:lnTo>
                  <a:pt x="6094" y="4637"/>
                </a:lnTo>
                <a:lnTo>
                  <a:pt x="6013" y="4654"/>
                </a:lnTo>
                <a:lnTo>
                  <a:pt x="5935" y="4653"/>
                </a:lnTo>
                <a:lnTo>
                  <a:pt x="5907" y="4664"/>
                </a:lnTo>
                <a:lnTo>
                  <a:pt x="5893" y="4654"/>
                </a:lnTo>
                <a:lnTo>
                  <a:pt x="5844" y="4664"/>
                </a:lnTo>
                <a:lnTo>
                  <a:pt x="5802" y="4698"/>
                </a:lnTo>
                <a:lnTo>
                  <a:pt x="5785" y="4695"/>
                </a:lnTo>
                <a:lnTo>
                  <a:pt x="5738" y="4685"/>
                </a:lnTo>
                <a:lnTo>
                  <a:pt x="5720" y="4710"/>
                </a:lnTo>
                <a:lnTo>
                  <a:pt x="5669" y="4691"/>
                </a:lnTo>
                <a:lnTo>
                  <a:pt x="5711" y="4631"/>
                </a:lnTo>
                <a:lnTo>
                  <a:pt x="5742" y="4621"/>
                </a:lnTo>
                <a:lnTo>
                  <a:pt x="5782" y="4574"/>
                </a:lnTo>
                <a:lnTo>
                  <a:pt x="5814" y="4491"/>
                </a:lnTo>
                <a:lnTo>
                  <a:pt x="5806" y="4478"/>
                </a:lnTo>
                <a:lnTo>
                  <a:pt x="5833" y="4420"/>
                </a:lnTo>
                <a:lnTo>
                  <a:pt x="5821" y="4398"/>
                </a:lnTo>
                <a:lnTo>
                  <a:pt x="5860" y="4328"/>
                </a:lnTo>
                <a:lnTo>
                  <a:pt x="5870" y="4286"/>
                </a:lnTo>
                <a:lnTo>
                  <a:pt x="5838" y="4291"/>
                </a:lnTo>
                <a:lnTo>
                  <a:pt x="5841" y="4267"/>
                </a:lnTo>
                <a:lnTo>
                  <a:pt x="5876" y="4259"/>
                </a:lnTo>
                <a:lnTo>
                  <a:pt x="5912" y="4291"/>
                </a:lnTo>
                <a:lnTo>
                  <a:pt x="5974" y="4166"/>
                </a:lnTo>
                <a:lnTo>
                  <a:pt x="6011" y="4097"/>
                </a:lnTo>
                <a:lnTo>
                  <a:pt x="5986" y="4075"/>
                </a:lnTo>
                <a:lnTo>
                  <a:pt x="6041" y="3978"/>
                </a:lnTo>
                <a:lnTo>
                  <a:pt x="6149" y="3877"/>
                </a:lnTo>
                <a:lnTo>
                  <a:pt x="6168" y="3804"/>
                </a:lnTo>
                <a:lnTo>
                  <a:pt x="6134" y="3781"/>
                </a:lnTo>
                <a:lnTo>
                  <a:pt x="6031" y="3809"/>
                </a:lnTo>
                <a:lnTo>
                  <a:pt x="5885" y="3828"/>
                </a:lnTo>
                <a:lnTo>
                  <a:pt x="5705" y="3892"/>
                </a:lnTo>
                <a:lnTo>
                  <a:pt x="5587" y="3951"/>
                </a:lnTo>
                <a:lnTo>
                  <a:pt x="5550" y="4000"/>
                </a:lnTo>
                <a:lnTo>
                  <a:pt x="5509" y="4127"/>
                </a:lnTo>
                <a:lnTo>
                  <a:pt x="5452" y="4222"/>
                </a:lnTo>
                <a:lnTo>
                  <a:pt x="5336" y="4304"/>
                </a:lnTo>
                <a:lnTo>
                  <a:pt x="5230" y="4350"/>
                </a:lnTo>
                <a:lnTo>
                  <a:pt x="5102" y="4402"/>
                </a:lnTo>
                <a:lnTo>
                  <a:pt x="4977" y="4444"/>
                </a:lnTo>
                <a:lnTo>
                  <a:pt x="4829" y="4516"/>
                </a:lnTo>
                <a:lnTo>
                  <a:pt x="4777" y="4466"/>
                </a:lnTo>
                <a:lnTo>
                  <a:pt x="4619" y="4464"/>
                </a:lnTo>
                <a:lnTo>
                  <a:pt x="4575" y="4402"/>
                </a:lnTo>
                <a:lnTo>
                  <a:pt x="4560" y="4324"/>
                </a:lnTo>
                <a:lnTo>
                  <a:pt x="4488" y="4237"/>
                </a:lnTo>
                <a:lnTo>
                  <a:pt x="4488" y="4129"/>
                </a:lnTo>
                <a:lnTo>
                  <a:pt x="4461" y="4069"/>
                </a:lnTo>
                <a:lnTo>
                  <a:pt x="4457" y="3994"/>
                </a:lnTo>
                <a:lnTo>
                  <a:pt x="4493" y="3920"/>
                </a:lnTo>
                <a:lnTo>
                  <a:pt x="4563" y="3725"/>
                </a:lnTo>
                <a:lnTo>
                  <a:pt x="4622" y="3617"/>
                </a:lnTo>
                <a:lnTo>
                  <a:pt x="4720" y="3481"/>
                </a:lnTo>
                <a:lnTo>
                  <a:pt x="4710" y="3441"/>
                </a:lnTo>
                <a:lnTo>
                  <a:pt x="4725" y="3377"/>
                </a:lnTo>
                <a:lnTo>
                  <a:pt x="4762" y="3282"/>
                </a:lnTo>
                <a:lnTo>
                  <a:pt x="4818" y="3213"/>
                </a:lnTo>
                <a:lnTo>
                  <a:pt x="4920" y="3131"/>
                </a:lnTo>
                <a:lnTo>
                  <a:pt x="5085" y="3040"/>
                </a:lnTo>
                <a:lnTo>
                  <a:pt x="5254" y="2914"/>
                </a:lnTo>
                <a:lnTo>
                  <a:pt x="5388" y="2858"/>
                </a:lnTo>
                <a:lnTo>
                  <a:pt x="5482" y="2830"/>
                </a:lnTo>
                <a:lnTo>
                  <a:pt x="5580" y="2836"/>
                </a:lnTo>
                <a:lnTo>
                  <a:pt x="5715" y="2796"/>
                </a:lnTo>
                <a:lnTo>
                  <a:pt x="5804" y="2841"/>
                </a:lnTo>
                <a:lnTo>
                  <a:pt x="5912" y="2825"/>
                </a:lnTo>
                <a:lnTo>
                  <a:pt x="5977" y="2789"/>
                </a:lnTo>
                <a:lnTo>
                  <a:pt x="6028" y="2799"/>
                </a:lnTo>
                <a:lnTo>
                  <a:pt x="6063" y="2777"/>
                </a:lnTo>
                <a:lnTo>
                  <a:pt x="6038" y="2757"/>
                </a:lnTo>
                <a:lnTo>
                  <a:pt x="6058" y="2705"/>
                </a:lnTo>
                <a:lnTo>
                  <a:pt x="6041" y="2675"/>
                </a:lnTo>
                <a:lnTo>
                  <a:pt x="6112" y="2646"/>
                </a:lnTo>
                <a:lnTo>
                  <a:pt x="6232" y="2618"/>
                </a:lnTo>
                <a:lnTo>
                  <a:pt x="6363" y="2607"/>
                </a:lnTo>
                <a:lnTo>
                  <a:pt x="6543" y="2565"/>
                </a:lnTo>
                <a:lnTo>
                  <a:pt x="6630" y="2580"/>
                </a:lnTo>
                <a:lnTo>
                  <a:pt x="6689" y="2628"/>
                </a:lnTo>
                <a:lnTo>
                  <a:pt x="6715" y="2629"/>
                </a:lnTo>
                <a:lnTo>
                  <a:pt x="6891" y="2550"/>
                </a:lnTo>
                <a:lnTo>
                  <a:pt x="6947" y="2560"/>
                </a:lnTo>
                <a:lnTo>
                  <a:pt x="7045" y="2650"/>
                </a:lnTo>
                <a:lnTo>
                  <a:pt x="7072" y="2715"/>
                </a:lnTo>
                <a:lnTo>
                  <a:pt x="7018" y="2804"/>
                </a:lnTo>
                <a:lnTo>
                  <a:pt x="7031" y="2853"/>
                </a:lnTo>
                <a:lnTo>
                  <a:pt x="7085" y="2944"/>
                </a:lnTo>
                <a:lnTo>
                  <a:pt x="7149" y="3048"/>
                </a:lnTo>
                <a:lnTo>
                  <a:pt x="7206" y="3072"/>
                </a:lnTo>
                <a:lnTo>
                  <a:pt x="7221" y="3128"/>
                </a:lnTo>
                <a:lnTo>
                  <a:pt x="7300" y="3134"/>
                </a:lnTo>
                <a:lnTo>
                  <a:pt x="7354" y="3112"/>
                </a:lnTo>
                <a:lnTo>
                  <a:pt x="7412" y="3025"/>
                </a:lnTo>
                <a:lnTo>
                  <a:pt x="7428" y="2971"/>
                </a:lnTo>
                <a:lnTo>
                  <a:pt x="7452" y="2882"/>
                </a:lnTo>
                <a:lnTo>
                  <a:pt x="7403" y="2739"/>
                </a:lnTo>
                <a:lnTo>
                  <a:pt x="7415" y="2683"/>
                </a:lnTo>
                <a:lnTo>
                  <a:pt x="7363" y="2601"/>
                </a:lnTo>
                <a:lnTo>
                  <a:pt x="7334" y="2500"/>
                </a:lnTo>
                <a:lnTo>
                  <a:pt x="7327" y="2417"/>
                </a:lnTo>
                <a:lnTo>
                  <a:pt x="7375" y="2328"/>
                </a:lnTo>
                <a:lnTo>
                  <a:pt x="7467" y="2249"/>
                </a:lnTo>
                <a:lnTo>
                  <a:pt x="7571" y="2182"/>
                </a:lnTo>
                <a:lnTo>
                  <a:pt x="7765" y="2087"/>
                </a:lnTo>
                <a:lnTo>
                  <a:pt x="7797" y="2047"/>
                </a:lnTo>
                <a:lnTo>
                  <a:pt x="7888" y="1996"/>
                </a:lnTo>
                <a:lnTo>
                  <a:pt x="7967" y="1981"/>
                </a:lnTo>
                <a:lnTo>
                  <a:pt x="8087" y="1905"/>
                </a:lnTo>
                <a:lnTo>
                  <a:pt x="8257" y="1858"/>
                </a:lnTo>
                <a:lnTo>
                  <a:pt x="8374" y="1769"/>
                </a:lnTo>
                <a:lnTo>
                  <a:pt x="8378" y="1663"/>
                </a:lnTo>
                <a:lnTo>
                  <a:pt x="8371" y="1629"/>
                </a:lnTo>
                <a:lnTo>
                  <a:pt x="8329" y="1624"/>
                </a:lnTo>
                <a:lnTo>
                  <a:pt x="8349" y="1527"/>
                </a:lnTo>
                <a:lnTo>
                  <a:pt x="8260" y="1503"/>
                </a:lnTo>
                <a:lnTo>
                  <a:pt x="8349" y="1512"/>
                </a:lnTo>
                <a:lnTo>
                  <a:pt x="8336" y="1449"/>
                </a:lnTo>
                <a:lnTo>
                  <a:pt x="8376" y="1404"/>
                </a:lnTo>
                <a:lnTo>
                  <a:pt x="8371" y="1486"/>
                </a:lnTo>
                <a:lnTo>
                  <a:pt x="8437" y="1518"/>
                </a:lnTo>
                <a:lnTo>
                  <a:pt x="8373" y="1592"/>
                </a:lnTo>
                <a:lnTo>
                  <a:pt x="8384" y="1594"/>
                </a:lnTo>
                <a:lnTo>
                  <a:pt x="8491" y="1507"/>
                </a:lnTo>
                <a:lnTo>
                  <a:pt x="8549" y="1463"/>
                </a:lnTo>
                <a:lnTo>
                  <a:pt x="8554" y="1426"/>
                </a:lnTo>
                <a:lnTo>
                  <a:pt x="8524" y="1411"/>
                </a:lnTo>
                <a:lnTo>
                  <a:pt x="8507" y="1360"/>
                </a:lnTo>
                <a:lnTo>
                  <a:pt x="8549" y="1380"/>
                </a:lnTo>
                <a:lnTo>
                  <a:pt x="8581" y="1384"/>
                </a:lnTo>
                <a:lnTo>
                  <a:pt x="8585" y="1409"/>
                </a:lnTo>
                <a:lnTo>
                  <a:pt x="8713" y="1325"/>
                </a:lnTo>
                <a:lnTo>
                  <a:pt x="8762" y="1254"/>
                </a:lnTo>
                <a:lnTo>
                  <a:pt x="8719" y="1252"/>
                </a:lnTo>
                <a:lnTo>
                  <a:pt x="8772" y="1224"/>
                </a:lnTo>
                <a:lnTo>
                  <a:pt x="8763" y="1236"/>
                </a:lnTo>
                <a:lnTo>
                  <a:pt x="8857" y="1229"/>
                </a:lnTo>
                <a:lnTo>
                  <a:pt x="9068" y="1188"/>
                </a:lnTo>
                <a:lnTo>
                  <a:pt x="9029" y="1173"/>
                </a:lnTo>
                <a:lnTo>
                  <a:pt x="8810" y="1205"/>
                </a:lnTo>
                <a:lnTo>
                  <a:pt x="8938" y="1170"/>
                </a:lnTo>
                <a:lnTo>
                  <a:pt x="9024" y="1161"/>
                </a:lnTo>
                <a:lnTo>
                  <a:pt x="9088" y="1153"/>
                </a:lnTo>
                <a:lnTo>
                  <a:pt x="9199" y="1131"/>
                </a:lnTo>
                <a:lnTo>
                  <a:pt x="9268" y="1129"/>
                </a:lnTo>
                <a:lnTo>
                  <a:pt x="9369" y="1109"/>
                </a:lnTo>
                <a:lnTo>
                  <a:pt x="9386" y="1084"/>
                </a:lnTo>
                <a:lnTo>
                  <a:pt x="9346" y="1066"/>
                </a:lnTo>
                <a:lnTo>
                  <a:pt x="9356" y="1098"/>
                </a:lnTo>
                <a:lnTo>
                  <a:pt x="9295" y="1099"/>
                </a:lnTo>
                <a:lnTo>
                  <a:pt x="9256" y="1054"/>
                </a:lnTo>
                <a:lnTo>
                  <a:pt x="9268" y="1007"/>
                </a:lnTo>
                <a:lnTo>
                  <a:pt x="9288" y="991"/>
                </a:lnTo>
                <a:lnTo>
                  <a:pt x="9381" y="933"/>
                </a:lnTo>
                <a:lnTo>
                  <a:pt x="9534" y="902"/>
                </a:lnTo>
                <a:lnTo>
                  <a:pt x="9682" y="869"/>
                </a:lnTo>
                <a:lnTo>
                  <a:pt x="9835" y="825"/>
                </a:lnTo>
                <a:lnTo>
                  <a:pt x="9815" y="800"/>
                </a:lnTo>
                <a:lnTo>
                  <a:pt x="9970" y="786"/>
                </a:lnTo>
                <a:lnTo>
                  <a:pt x="10191" y="781"/>
                </a:lnTo>
                <a:lnTo>
                  <a:pt x="9945" y="850"/>
                </a:lnTo>
                <a:lnTo>
                  <a:pt x="9945" y="921"/>
                </a:lnTo>
                <a:lnTo>
                  <a:pt x="10051" y="924"/>
                </a:lnTo>
                <a:lnTo>
                  <a:pt x="10213" y="864"/>
                </a:lnTo>
                <a:lnTo>
                  <a:pt x="10352" y="830"/>
                </a:lnTo>
                <a:lnTo>
                  <a:pt x="10659" y="784"/>
                </a:lnTo>
                <a:lnTo>
                  <a:pt x="10824" y="736"/>
                </a:lnTo>
                <a:lnTo>
                  <a:pt x="10733" y="707"/>
                </a:lnTo>
                <a:lnTo>
                  <a:pt x="10719" y="653"/>
                </a:lnTo>
                <a:lnTo>
                  <a:pt x="10590" y="736"/>
                </a:lnTo>
                <a:lnTo>
                  <a:pt x="10364" y="746"/>
                </a:lnTo>
                <a:lnTo>
                  <a:pt x="10187" y="709"/>
                </a:lnTo>
                <a:lnTo>
                  <a:pt x="10147" y="651"/>
                </a:lnTo>
                <a:lnTo>
                  <a:pt x="10110" y="576"/>
                </a:lnTo>
                <a:lnTo>
                  <a:pt x="10236" y="529"/>
                </a:lnTo>
                <a:lnTo>
                  <a:pt x="10123" y="497"/>
                </a:lnTo>
                <a:lnTo>
                  <a:pt x="9931" y="507"/>
                </a:lnTo>
                <a:lnTo>
                  <a:pt x="9652" y="571"/>
                </a:lnTo>
                <a:lnTo>
                  <a:pt x="9420" y="673"/>
                </a:lnTo>
                <a:lnTo>
                  <a:pt x="9304" y="690"/>
                </a:lnTo>
                <a:lnTo>
                  <a:pt x="9472" y="616"/>
                </a:lnTo>
                <a:lnTo>
                  <a:pt x="9681" y="518"/>
                </a:lnTo>
                <a:lnTo>
                  <a:pt x="9849" y="483"/>
                </a:lnTo>
                <a:lnTo>
                  <a:pt x="9962" y="434"/>
                </a:lnTo>
                <a:lnTo>
                  <a:pt x="10091" y="428"/>
                </a:lnTo>
                <a:lnTo>
                  <a:pt x="10280" y="428"/>
                </a:lnTo>
                <a:lnTo>
                  <a:pt x="10548" y="441"/>
                </a:lnTo>
                <a:lnTo>
                  <a:pt x="10760" y="433"/>
                </a:lnTo>
                <a:lnTo>
                  <a:pt x="10908" y="385"/>
                </a:lnTo>
                <a:lnTo>
                  <a:pt x="11105" y="370"/>
                </a:lnTo>
                <a:lnTo>
                  <a:pt x="11185" y="353"/>
                </a:lnTo>
                <a:lnTo>
                  <a:pt x="11266" y="337"/>
                </a:lnTo>
                <a:lnTo>
                  <a:pt x="11239" y="283"/>
                </a:lnTo>
                <a:lnTo>
                  <a:pt x="11344" y="288"/>
                </a:lnTo>
                <a:lnTo>
                  <a:pt x="11357" y="264"/>
                </a:lnTo>
                <a:lnTo>
                  <a:pt x="11283" y="241"/>
                </a:lnTo>
                <a:lnTo>
                  <a:pt x="11175" y="210"/>
                </a:lnTo>
                <a:lnTo>
                  <a:pt x="11206" y="205"/>
                </a:lnTo>
                <a:lnTo>
                  <a:pt x="11275" y="229"/>
                </a:lnTo>
                <a:lnTo>
                  <a:pt x="11381" y="236"/>
                </a:lnTo>
                <a:lnTo>
                  <a:pt x="11384" y="256"/>
                </a:lnTo>
                <a:lnTo>
                  <a:pt x="11446" y="252"/>
                </a:lnTo>
                <a:lnTo>
                  <a:pt x="11495" y="231"/>
                </a:lnTo>
                <a:lnTo>
                  <a:pt x="11505" y="258"/>
                </a:lnTo>
                <a:lnTo>
                  <a:pt x="11549" y="300"/>
                </a:lnTo>
                <a:lnTo>
                  <a:pt x="11633" y="320"/>
                </a:lnTo>
                <a:lnTo>
                  <a:pt x="11707" y="316"/>
                </a:lnTo>
                <a:lnTo>
                  <a:pt x="11727" y="271"/>
                </a:lnTo>
                <a:lnTo>
                  <a:pt x="11748" y="261"/>
                </a:lnTo>
                <a:lnTo>
                  <a:pt x="11696" y="232"/>
                </a:lnTo>
                <a:lnTo>
                  <a:pt x="11758" y="251"/>
                </a:lnTo>
                <a:lnTo>
                  <a:pt x="11827" y="227"/>
                </a:lnTo>
                <a:lnTo>
                  <a:pt x="11892" y="210"/>
                </a:lnTo>
                <a:lnTo>
                  <a:pt x="12039" y="197"/>
                </a:lnTo>
                <a:lnTo>
                  <a:pt x="12163" y="204"/>
                </a:lnTo>
                <a:lnTo>
                  <a:pt x="12120" y="187"/>
                </a:lnTo>
                <a:lnTo>
                  <a:pt x="12105" y="165"/>
                </a:lnTo>
                <a:close/>
                <a:moveTo>
                  <a:pt x="8544" y="296"/>
                </a:moveTo>
                <a:lnTo>
                  <a:pt x="8558" y="301"/>
                </a:lnTo>
                <a:lnTo>
                  <a:pt x="8549" y="382"/>
                </a:lnTo>
                <a:lnTo>
                  <a:pt x="8443" y="449"/>
                </a:lnTo>
                <a:lnTo>
                  <a:pt x="8339" y="480"/>
                </a:lnTo>
                <a:lnTo>
                  <a:pt x="8211" y="441"/>
                </a:lnTo>
                <a:lnTo>
                  <a:pt x="8186" y="389"/>
                </a:lnTo>
                <a:cubicBezTo>
                  <a:pt x="8241" y="375"/>
                  <a:pt x="8295" y="360"/>
                  <a:pt x="8351" y="347"/>
                </a:cubicBezTo>
                <a:lnTo>
                  <a:pt x="8368" y="343"/>
                </a:lnTo>
                <a:lnTo>
                  <a:pt x="8373" y="342"/>
                </a:lnTo>
                <a:cubicBezTo>
                  <a:pt x="8430" y="328"/>
                  <a:pt x="8486" y="309"/>
                  <a:pt x="8544" y="296"/>
                </a:cubicBezTo>
                <a:close/>
                <a:moveTo>
                  <a:pt x="11253" y="365"/>
                </a:moveTo>
                <a:lnTo>
                  <a:pt x="11153" y="380"/>
                </a:lnTo>
                <a:lnTo>
                  <a:pt x="11086" y="412"/>
                </a:lnTo>
                <a:lnTo>
                  <a:pt x="10978" y="510"/>
                </a:lnTo>
                <a:lnTo>
                  <a:pt x="10876" y="549"/>
                </a:lnTo>
                <a:lnTo>
                  <a:pt x="10935" y="569"/>
                </a:lnTo>
                <a:lnTo>
                  <a:pt x="10857" y="591"/>
                </a:lnTo>
                <a:lnTo>
                  <a:pt x="10881" y="613"/>
                </a:lnTo>
                <a:lnTo>
                  <a:pt x="11137" y="623"/>
                </a:lnTo>
                <a:lnTo>
                  <a:pt x="11276" y="623"/>
                </a:lnTo>
                <a:lnTo>
                  <a:pt x="11408" y="646"/>
                </a:lnTo>
                <a:lnTo>
                  <a:pt x="11322" y="677"/>
                </a:lnTo>
                <a:lnTo>
                  <a:pt x="11403" y="683"/>
                </a:lnTo>
                <a:lnTo>
                  <a:pt x="11537" y="628"/>
                </a:lnTo>
                <a:lnTo>
                  <a:pt x="11576" y="638"/>
                </a:lnTo>
                <a:lnTo>
                  <a:pt x="11566" y="697"/>
                </a:lnTo>
                <a:lnTo>
                  <a:pt x="11658" y="715"/>
                </a:lnTo>
                <a:lnTo>
                  <a:pt x="11717" y="717"/>
                </a:lnTo>
                <a:lnTo>
                  <a:pt x="11749" y="655"/>
                </a:lnTo>
                <a:lnTo>
                  <a:pt x="11694" y="609"/>
                </a:lnTo>
                <a:lnTo>
                  <a:pt x="11664" y="571"/>
                </a:lnTo>
                <a:lnTo>
                  <a:pt x="11579" y="577"/>
                </a:lnTo>
                <a:lnTo>
                  <a:pt x="11601" y="530"/>
                </a:lnTo>
                <a:lnTo>
                  <a:pt x="11468" y="502"/>
                </a:lnTo>
                <a:lnTo>
                  <a:pt x="11414" y="515"/>
                </a:lnTo>
                <a:lnTo>
                  <a:pt x="11297" y="492"/>
                </a:lnTo>
                <a:lnTo>
                  <a:pt x="11335" y="471"/>
                </a:lnTo>
                <a:lnTo>
                  <a:pt x="11246" y="454"/>
                </a:lnTo>
                <a:lnTo>
                  <a:pt x="11170" y="471"/>
                </a:lnTo>
                <a:lnTo>
                  <a:pt x="11238" y="421"/>
                </a:lnTo>
                <a:lnTo>
                  <a:pt x="11292" y="385"/>
                </a:lnTo>
                <a:lnTo>
                  <a:pt x="11310" y="370"/>
                </a:lnTo>
                <a:lnTo>
                  <a:pt x="11253" y="365"/>
                </a:lnTo>
                <a:close/>
                <a:moveTo>
                  <a:pt x="10239" y="448"/>
                </a:moveTo>
                <a:lnTo>
                  <a:pt x="10196" y="454"/>
                </a:lnTo>
                <a:lnTo>
                  <a:pt x="10312" y="483"/>
                </a:lnTo>
                <a:lnTo>
                  <a:pt x="10478" y="505"/>
                </a:lnTo>
                <a:lnTo>
                  <a:pt x="10541" y="503"/>
                </a:lnTo>
                <a:lnTo>
                  <a:pt x="10536" y="492"/>
                </a:lnTo>
                <a:lnTo>
                  <a:pt x="10404" y="463"/>
                </a:lnTo>
                <a:lnTo>
                  <a:pt x="10239" y="448"/>
                </a:lnTo>
                <a:close/>
                <a:moveTo>
                  <a:pt x="10251" y="648"/>
                </a:moveTo>
                <a:lnTo>
                  <a:pt x="10199" y="672"/>
                </a:lnTo>
                <a:lnTo>
                  <a:pt x="10233" y="695"/>
                </a:lnTo>
                <a:lnTo>
                  <a:pt x="10404" y="727"/>
                </a:lnTo>
                <a:lnTo>
                  <a:pt x="10455" y="722"/>
                </a:lnTo>
                <a:lnTo>
                  <a:pt x="10521" y="692"/>
                </a:lnTo>
                <a:lnTo>
                  <a:pt x="10394" y="694"/>
                </a:lnTo>
                <a:lnTo>
                  <a:pt x="10297" y="683"/>
                </a:lnTo>
                <a:lnTo>
                  <a:pt x="10251" y="648"/>
                </a:lnTo>
                <a:close/>
                <a:moveTo>
                  <a:pt x="7836" y="2821"/>
                </a:moveTo>
                <a:lnTo>
                  <a:pt x="7832" y="2836"/>
                </a:lnTo>
                <a:lnTo>
                  <a:pt x="7900" y="2882"/>
                </a:lnTo>
                <a:lnTo>
                  <a:pt x="7886" y="2951"/>
                </a:lnTo>
                <a:lnTo>
                  <a:pt x="7915" y="2966"/>
                </a:lnTo>
                <a:lnTo>
                  <a:pt x="7959" y="2868"/>
                </a:lnTo>
                <a:lnTo>
                  <a:pt x="7836" y="2821"/>
                </a:lnTo>
                <a:close/>
                <a:moveTo>
                  <a:pt x="7821" y="2848"/>
                </a:moveTo>
                <a:lnTo>
                  <a:pt x="7709" y="2855"/>
                </a:lnTo>
                <a:lnTo>
                  <a:pt x="7629" y="2873"/>
                </a:lnTo>
                <a:lnTo>
                  <a:pt x="7632" y="2922"/>
                </a:lnTo>
                <a:lnTo>
                  <a:pt x="7821" y="2882"/>
                </a:lnTo>
                <a:lnTo>
                  <a:pt x="7821" y="2848"/>
                </a:lnTo>
                <a:close/>
                <a:moveTo>
                  <a:pt x="7726" y="3072"/>
                </a:moveTo>
                <a:lnTo>
                  <a:pt x="7676" y="3163"/>
                </a:lnTo>
                <a:lnTo>
                  <a:pt x="7735" y="3197"/>
                </a:lnTo>
                <a:lnTo>
                  <a:pt x="7767" y="3272"/>
                </a:lnTo>
                <a:lnTo>
                  <a:pt x="7809" y="3261"/>
                </a:lnTo>
                <a:lnTo>
                  <a:pt x="7821" y="3180"/>
                </a:lnTo>
                <a:lnTo>
                  <a:pt x="7777" y="3072"/>
                </a:lnTo>
                <a:lnTo>
                  <a:pt x="7726" y="3072"/>
                </a:lnTo>
                <a:close/>
                <a:moveTo>
                  <a:pt x="7263" y="3407"/>
                </a:moveTo>
                <a:lnTo>
                  <a:pt x="7129" y="3422"/>
                </a:lnTo>
                <a:lnTo>
                  <a:pt x="6984" y="3429"/>
                </a:lnTo>
                <a:lnTo>
                  <a:pt x="6940" y="3451"/>
                </a:lnTo>
                <a:lnTo>
                  <a:pt x="6809" y="3479"/>
                </a:lnTo>
                <a:lnTo>
                  <a:pt x="6718" y="3520"/>
                </a:lnTo>
                <a:lnTo>
                  <a:pt x="6636" y="3562"/>
                </a:lnTo>
                <a:lnTo>
                  <a:pt x="6588" y="3619"/>
                </a:lnTo>
                <a:lnTo>
                  <a:pt x="6491" y="3676"/>
                </a:lnTo>
                <a:lnTo>
                  <a:pt x="6561" y="3680"/>
                </a:lnTo>
                <a:lnTo>
                  <a:pt x="6647" y="3651"/>
                </a:lnTo>
                <a:lnTo>
                  <a:pt x="6678" y="3612"/>
                </a:lnTo>
                <a:lnTo>
                  <a:pt x="6748" y="3602"/>
                </a:lnTo>
                <a:lnTo>
                  <a:pt x="6885" y="3511"/>
                </a:lnTo>
                <a:lnTo>
                  <a:pt x="7050" y="3498"/>
                </a:lnTo>
                <a:lnTo>
                  <a:pt x="6981" y="3542"/>
                </a:lnTo>
                <a:lnTo>
                  <a:pt x="7036" y="3562"/>
                </a:lnTo>
                <a:lnTo>
                  <a:pt x="7257" y="3557"/>
                </a:lnTo>
                <a:lnTo>
                  <a:pt x="7304" y="3582"/>
                </a:lnTo>
                <a:lnTo>
                  <a:pt x="7460" y="3602"/>
                </a:lnTo>
                <a:lnTo>
                  <a:pt x="7561" y="3587"/>
                </a:lnTo>
                <a:lnTo>
                  <a:pt x="7592" y="3666"/>
                </a:lnTo>
                <a:lnTo>
                  <a:pt x="7647" y="3702"/>
                </a:lnTo>
                <a:lnTo>
                  <a:pt x="7760" y="3700"/>
                </a:lnTo>
                <a:lnTo>
                  <a:pt x="7827" y="3732"/>
                </a:lnTo>
                <a:lnTo>
                  <a:pt x="7699" y="3824"/>
                </a:lnTo>
                <a:lnTo>
                  <a:pt x="7957" y="3787"/>
                </a:lnTo>
                <a:lnTo>
                  <a:pt x="8080" y="3789"/>
                </a:lnTo>
                <a:lnTo>
                  <a:pt x="8201" y="3772"/>
                </a:lnTo>
                <a:lnTo>
                  <a:pt x="8322" y="3745"/>
                </a:lnTo>
                <a:lnTo>
                  <a:pt x="8347" y="3708"/>
                </a:lnTo>
                <a:lnTo>
                  <a:pt x="8216" y="3659"/>
                </a:lnTo>
                <a:lnTo>
                  <a:pt x="8085" y="3663"/>
                </a:lnTo>
                <a:lnTo>
                  <a:pt x="8103" y="3621"/>
                </a:lnTo>
                <a:lnTo>
                  <a:pt x="7999" y="3601"/>
                </a:lnTo>
                <a:lnTo>
                  <a:pt x="7942" y="3607"/>
                </a:lnTo>
                <a:lnTo>
                  <a:pt x="7839" y="3552"/>
                </a:lnTo>
                <a:lnTo>
                  <a:pt x="7701" y="3478"/>
                </a:lnTo>
                <a:lnTo>
                  <a:pt x="7644" y="3449"/>
                </a:lnTo>
                <a:lnTo>
                  <a:pt x="7479" y="3483"/>
                </a:lnTo>
                <a:lnTo>
                  <a:pt x="7417" y="3437"/>
                </a:lnTo>
                <a:lnTo>
                  <a:pt x="7263" y="3407"/>
                </a:lnTo>
                <a:close/>
                <a:moveTo>
                  <a:pt x="8953" y="3732"/>
                </a:moveTo>
                <a:lnTo>
                  <a:pt x="8812" y="3739"/>
                </a:lnTo>
                <a:lnTo>
                  <a:pt x="8787" y="3766"/>
                </a:lnTo>
                <a:lnTo>
                  <a:pt x="8630" y="3750"/>
                </a:lnTo>
                <a:lnTo>
                  <a:pt x="8521" y="3752"/>
                </a:lnTo>
                <a:lnTo>
                  <a:pt x="8477" y="3794"/>
                </a:lnTo>
                <a:lnTo>
                  <a:pt x="8590" y="3811"/>
                </a:lnTo>
                <a:lnTo>
                  <a:pt x="8585" y="3868"/>
                </a:lnTo>
                <a:lnTo>
                  <a:pt x="8662" y="3927"/>
                </a:lnTo>
                <a:lnTo>
                  <a:pt x="8595" y="3964"/>
                </a:lnTo>
                <a:lnTo>
                  <a:pt x="8459" y="3961"/>
                </a:lnTo>
                <a:lnTo>
                  <a:pt x="8292" y="3952"/>
                </a:lnTo>
                <a:lnTo>
                  <a:pt x="8272" y="4001"/>
                </a:lnTo>
                <a:lnTo>
                  <a:pt x="8366" y="4042"/>
                </a:lnTo>
                <a:lnTo>
                  <a:pt x="8453" y="4008"/>
                </a:lnTo>
                <a:lnTo>
                  <a:pt x="8565" y="4011"/>
                </a:lnTo>
                <a:lnTo>
                  <a:pt x="8652" y="3996"/>
                </a:lnTo>
                <a:lnTo>
                  <a:pt x="8772" y="4015"/>
                </a:lnTo>
                <a:lnTo>
                  <a:pt x="8778" y="4058"/>
                </a:lnTo>
                <a:lnTo>
                  <a:pt x="8825" y="4079"/>
                </a:lnTo>
                <a:lnTo>
                  <a:pt x="8905" y="3973"/>
                </a:lnTo>
                <a:lnTo>
                  <a:pt x="8967" y="3947"/>
                </a:lnTo>
                <a:lnTo>
                  <a:pt x="8992" y="3983"/>
                </a:lnTo>
                <a:lnTo>
                  <a:pt x="9065" y="3969"/>
                </a:lnTo>
                <a:lnTo>
                  <a:pt x="9098" y="3941"/>
                </a:lnTo>
                <a:lnTo>
                  <a:pt x="9159" y="3946"/>
                </a:lnTo>
                <a:lnTo>
                  <a:pt x="9245" y="3936"/>
                </a:lnTo>
                <a:lnTo>
                  <a:pt x="9330" y="3966"/>
                </a:lnTo>
                <a:lnTo>
                  <a:pt x="9401" y="3902"/>
                </a:lnTo>
                <a:lnTo>
                  <a:pt x="9314" y="3850"/>
                </a:lnTo>
                <a:lnTo>
                  <a:pt x="9231" y="3848"/>
                </a:lnTo>
                <a:lnTo>
                  <a:pt x="9240" y="3803"/>
                </a:lnTo>
                <a:lnTo>
                  <a:pt x="9139" y="3809"/>
                </a:lnTo>
                <a:lnTo>
                  <a:pt x="9108" y="3759"/>
                </a:lnTo>
                <a:lnTo>
                  <a:pt x="9059" y="3766"/>
                </a:lnTo>
                <a:lnTo>
                  <a:pt x="8953" y="3732"/>
                </a:lnTo>
                <a:close/>
                <a:moveTo>
                  <a:pt x="9778" y="3905"/>
                </a:moveTo>
                <a:lnTo>
                  <a:pt x="9627" y="3909"/>
                </a:lnTo>
                <a:lnTo>
                  <a:pt x="9600" y="3932"/>
                </a:lnTo>
                <a:lnTo>
                  <a:pt x="9608" y="3996"/>
                </a:lnTo>
                <a:lnTo>
                  <a:pt x="9718" y="3988"/>
                </a:lnTo>
                <a:lnTo>
                  <a:pt x="9857" y="3986"/>
                </a:lnTo>
                <a:lnTo>
                  <a:pt x="9904" y="3947"/>
                </a:lnTo>
                <a:lnTo>
                  <a:pt x="9873" y="3917"/>
                </a:lnTo>
                <a:lnTo>
                  <a:pt x="9778" y="3905"/>
                </a:lnTo>
                <a:close/>
                <a:moveTo>
                  <a:pt x="7671" y="4025"/>
                </a:moveTo>
                <a:lnTo>
                  <a:pt x="7593" y="4043"/>
                </a:lnTo>
                <a:lnTo>
                  <a:pt x="7568" y="4079"/>
                </a:lnTo>
                <a:lnTo>
                  <a:pt x="7666" y="4124"/>
                </a:lnTo>
                <a:lnTo>
                  <a:pt x="7765" y="4139"/>
                </a:lnTo>
                <a:lnTo>
                  <a:pt x="7822" y="4109"/>
                </a:lnTo>
                <a:lnTo>
                  <a:pt x="7949" y="4095"/>
                </a:lnTo>
                <a:lnTo>
                  <a:pt x="7923" y="4057"/>
                </a:lnTo>
                <a:lnTo>
                  <a:pt x="7831" y="4028"/>
                </a:lnTo>
                <a:lnTo>
                  <a:pt x="7711" y="4026"/>
                </a:lnTo>
                <a:lnTo>
                  <a:pt x="7671" y="4025"/>
                </a:lnTo>
                <a:close/>
                <a:moveTo>
                  <a:pt x="10751" y="5105"/>
                </a:moveTo>
                <a:lnTo>
                  <a:pt x="10640" y="5126"/>
                </a:lnTo>
                <a:lnTo>
                  <a:pt x="10645" y="5191"/>
                </a:lnTo>
                <a:lnTo>
                  <a:pt x="10590" y="5237"/>
                </a:lnTo>
                <a:lnTo>
                  <a:pt x="10623" y="5252"/>
                </a:lnTo>
                <a:lnTo>
                  <a:pt x="10785" y="5235"/>
                </a:lnTo>
                <a:lnTo>
                  <a:pt x="10792" y="5112"/>
                </a:lnTo>
                <a:lnTo>
                  <a:pt x="10751" y="5105"/>
                </a:lnTo>
                <a:close/>
                <a:moveTo>
                  <a:pt x="10935" y="16604"/>
                </a:moveTo>
                <a:lnTo>
                  <a:pt x="10857" y="16670"/>
                </a:lnTo>
                <a:lnTo>
                  <a:pt x="10755" y="16626"/>
                </a:lnTo>
                <a:lnTo>
                  <a:pt x="10605" y="16725"/>
                </a:lnTo>
                <a:lnTo>
                  <a:pt x="10662" y="16801"/>
                </a:lnTo>
                <a:lnTo>
                  <a:pt x="10768" y="16727"/>
                </a:lnTo>
                <a:lnTo>
                  <a:pt x="10820" y="16787"/>
                </a:lnTo>
                <a:lnTo>
                  <a:pt x="10985" y="16740"/>
                </a:lnTo>
                <a:lnTo>
                  <a:pt x="11026" y="16683"/>
                </a:lnTo>
                <a:lnTo>
                  <a:pt x="10935" y="16604"/>
                </a:lnTo>
                <a:close/>
                <a:moveTo>
                  <a:pt x="9632" y="16850"/>
                </a:moveTo>
                <a:lnTo>
                  <a:pt x="9531" y="16924"/>
                </a:lnTo>
                <a:lnTo>
                  <a:pt x="9506" y="17038"/>
                </a:lnTo>
                <a:lnTo>
                  <a:pt x="9457" y="17116"/>
                </a:lnTo>
                <a:lnTo>
                  <a:pt x="9297" y="17065"/>
                </a:lnTo>
                <a:lnTo>
                  <a:pt x="9117" y="16966"/>
                </a:lnTo>
                <a:lnTo>
                  <a:pt x="9014" y="16939"/>
                </a:lnTo>
                <a:lnTo>
                  <a:pt x="9206" y="17111"/>
                </a:lnTo>
                <a:lnTo>
                  <a:pt x="9336" y="17191"/>
                </a:lnTo>
                <a:lnTo>
                  <a:pt x="9490" y="17274"/>
                </a:lnTo>
                <a:lnTo>
                  <a:pt x="9610" y="17292"/>
                </a:lnTo>
                <a:lnTo>
                  <a:pt x="9696" y="17338"/>
                </a:lnTo>
                <a:lnTo>
                  <a:pt x="9817" y="17351"/>
                </a:lnTo>
                <a:lnTo>
                  <a:pt x="9908" y="17299"/>
                </a:lnTo>
                <a:lnTo>
                  <a:pt x="9940" y="17232"/>
                </a:lnTo>
                <a:lnTo>
                  <a:pt x="10002" y="17287"/>
                </a:lnTo>
                <a:lnTo>
                  <a:pt x="10106" y="17277"/>
                </a:lnTo>
                <a:lnTo>
                  <a:pt x="10155" y="17197"/>
                </a:lnTo>
                <a:lnTo>
                  <a:pt x="9994" y="17158"/>
                </a:lnTo>
                <a:lnTo>
                  <a:pt x="9837" y="17064"/>
                </a:lnTo>
                <a:lnTo>
                  <a:pt x="9770" y="16942"/>
                </a:lnTo>
                <a:lnTo>
                  <a:pt x="9718" y="16867"/>
                </a:lnTo>
                <a:lnTo>
                  <a:pt x="9632" y="16850"/>
                </a:lnTo>
                <a:close/>
                <a:moveTo>
                  <a:pt x="9876" y="19304"/>
                </a:moveTo>
                <a:lnTo>
                  <a:pt x="9815" y="19328"/>
                </a:lnTo>
                <a:lnTo>
                  <a:pt x="9788" y="19392"/>
                </a:lnTo>
                <a:lnTo>
                  <a:pt x="9812" y="19494"/>
                </a:lnTo>
                <a:lnTo>
                  <a:pt x="9819" y="19541"/>
                </a:lnTo>
                <a:lnTo>
                  <a:pt x="9815" y="19607"/>
                </a:lnTo>
                <a:lnTo>
                  <a:pt x="9741" y="19605"/>
                </a:lnTo>
                <a:lnTo>
                  <a:pt x="9702" y="19624"/>
                </a:lnTo>
                <a:lnTo>
                  <a:pt x="9650" y="19676"/>
                </a:lnTo>
                <a:lnTo>
                  <a:pt x="9671" y="19726"/>
                </a:lnTo>
                <a:lnTo>
                  <a:pt x="9726" y="19758"/>
                </a:lnTo>
                <a:lnTo>
                  <a:pt x="9787" y="19738"/>
                </a:lnTo>
                <a:lnTo>
                  <a:pt x="9852" y="19716"/>
                </a:lnTo>
                <a:lnTo>
                  <a:pt x="9835" y="19767"/>
                </a:lnTo>
                <a:lnTo>
                  <a:pt x="9911" y="19765"/>
                </a:lnTo>
                <a:lnTo>
                  <a:pt x="9974" y="19738"/>
                </a:lnTo>
                <a:lnTo>
                  <a:pt x="10039" y="19718"/>
                </a:lnTo>
                <a:lnTo>
                  <a:pt x="10049" y="19671"/>
                </a:lnTo>
                <a:lnTo>
                  <a:pt x="10054" y="19622"/>
                </a:lnTo>
                <a:lnTo>
                  <a:pt x="10037" y="19567"/>
                </a:lnTo>
                <a:lnTo>
                  <a:pt x="10012" y="19509"/>
                </a:lnTo>
                <a:lnTo>
                  <a:pt x="9982" y="19455"/>
                </a:lnTo>
                <a:lnTo>
                  <a:pt x="9945" y="19398"/>
                </a:lnTo>
                <a:lnTo>
                  <a:pt x="9920" y="19351"/>
                </a:lnTo>
                <a:lnTo>
                  <a:pt x="9876" y="19304"/>
                </a:lnTo>
                <a:close/>
                <a:moveTo>
                  <a:pt x="8448" y="19897"/>
                </a:moveTo>
                <a:lnTo>
                  <a:pt x="8406" y="19922"/>
                </a:lnTo>
                <a:lnTo>
                  <a:pt x="8337" y="19922"/>
                </a:lnTo>
                <a:lnTo>
                  <a:pt x="8258" y="19932"/>
                </a:lnTo>
                <a:lnTo>
                  <a:pt x="8181" y="19934"/>
                </a:lnTo>
                <a:lnTo>
                  <a:pt x="8171" y="19962"/>
                </a:lnTo>
                <a:lnTo>
                  <a:pt x="8245" y="19999"/>
                </a:lnTo>
                <a:lnTo>
                  <a:pt x="8315" y="20006"/>
                </a:lnTo>
                <a:lnTo>
                  <a:pt x="8371" y="19982"/>
                </a:lnTo>
                <a:lnTo>
                  <a:pt x="8435" y="19972"/>
                </a:lnTo>
                <a:lnTo>
                  <a:pt x="8491" y="19952"/>
                </a:lnTo>
                <a:lnTo>
                  <a:pt x="8538" y="19952"/>
                </a:lnTo>
                <a:lnTo>
                  <a:pt x="8448" y="19897"/>
                </a:lnTo>
                <a:close/>
                <a:moveTo>
                  <a:pt x="7743" y="20371"/>
                </a:moveTo>
                <a:lnTo>
                  <a:pt x="7735" y="20407"/>
                </a:lnTo>
                <a:lnTo>
                  <a:pt x="7671" y="20415"/>
                </a:lnTo>
                <a:lnTo>
                  <a:pt x="7608" y="20420"/>
                </a:lnTo>
                <a:lnTo>
                  <a:pt x="7656" y="20452"/>
                </a:lnTo>
                <a:lnTo>
                  <a:pt x="7741" y="20465"/>
                </a:lnTo>
                <a:lnTo>
                  <a:pt x="7794" y="20450"/>
                </a:lnTo>
                <a:lnTo>
                  <a:pt x="7782" y="20412"/>
                </a:lnTo>
                <a:lnTo>
                  <a:pt x="7743" y="20371"/>
                </a:lnTo>
                <a:close/>
                <a:moveTo>
                  <a:pt x="11054" y="20398"/>
                </a:moveTo>
                <a:lnTo>
                  <a:pt x="10983" y="20415"/>
                </a:lnTo>
                <a:lnTo>
                  <a:pt x="10963" y="20413"/>
                </a:lnTo>
                <a:lnTo>
                  <a:pt x="10920" y="20454"/>
                </a:lnTo>
                <a:lnTo>
                  <a:pt x="10881" y="20489"/>
                </a:lnTo>
                <a:lnTo>
                  <a:pt x="10849" y="20526"/>
                </a:lnTo>
                <a:lnTo>
                  <a:pt x="10808" y="20568"/>
                </a:lnTo>
                <a:lnTo>
                  <a:pt x="10766" y="20598"/>
                </a:lnTo>
                <a:lnTo>
                  <a:pt x="10686" y="20622"/>
                </a:lnTo>
                <a:lnTo>
                  <a:pt x="10669" y="20662"/>
                </a:lnTo>
                <a:lnTo>
                  <a:pt x="10699" y="20696"/>
                </a:lnTo>
                <a:lnTo>
                  <a:pt x="10768" y="20708"/>
                </a:lnTo>
                <a:lnTo>
                  <a:pt x="10839" y="20694"/>
                </a:lnTo>
                <a:lnTo>
                  <a:pt x="10909" y="20678"/>
                </a:lnTo>
                <a:lnTo>
                  <a:pt x="10973" y="20659"/>
                </a:lnTo>
                <a:lnTo>
                  <a:pt x="11042" y="20634"/>
                </a:lnTo>
                <a:lnTo>
                  <a:pt x="11074" y="20583"/>
                </a:lnTo>
                <a:lnTo>
                  <a:pt x="11098" y="20541"/>
                </a:lnTo>
                <a:lnTo>
                  <a:pt x="11122" y="20477"/>
                </a:lnTo>
                <a:lnTo>
                  <a:pt x="11101" y="20428"/>
                </a:lnTo>
                <a:lnTo>
                  <a:pt x="11054" y="20398"/>
                </a:lnTo>
                <a:close/>
                <a:moveTo>
                  <a:pt x="7484" y="20487"/>
                </a:moveTo>
                <a:lnTo>
                  <a:pt x="7502" y="20518"/>
                </a:lnTo>
                <a:lnTo>
                  <a:pt x="7582" y="20516"/>
                </a:lnTo>
                <a:lnTo>
                  <a:pt x="7632" y="20501"/>
                </a:lnTo>
                <a:lnTo>
                  <a:pt x="7654" y="20494"/>
                </a:lnTo>
                <a:lnTo>
                  <a:pt x="7548" y="20489"/>
                </a:lnTo>
                <a:lnTo>
                  <a:pt x="7484" y="20487"/>
                </a:lnTo>
                <a:close/>
                <a:moveTo>
                  <a:pt x="10472" y="20553"/>
                </a:moveTo>
                <a:lnTo>
                  <a:pt x="10450" y="20588"/>
                </a:lnTo>
                <a:lnTo>
                  <a:pt x="10423" y="20630"/>
                </a:lnTo>
                <a:lnTo>
                  <a:pt x="10352" y="20620"/>
                </a:lnTo>
                <a:lnTo>
                  <a:pt x="10278" y="20617"/>
                </a:lnTo>
                <a:lnTo>
                  <a:pt x="10298" y="20647"/>
                </a:lnTo>
                <a:lnTo>
                  <a:pt x="10298" y="20651"/>
                </a:lnTo>
                <a:lnTo>
                  <a:pt x="10340" y="20683"/>
                </a:lnTo>
                <a:lnTo>
                  <a:pt x="10409" y="20678"/>
                </a:lnTo>
                <a:lnTo>
                  <a:pt x="10473" y="20691"/>
                </a:lnTo>
                <a:lnTo>
                  <a:pt x="10489" y="20647"/>
                </a:lnTo>
                <a:lnTo>
                  <a:pt x="10504" y="20595"/>
                </a:lnTo>
                <a:lnTo>
                  <a:pt x="10472" y="20553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pic>
        <p:nvPicPr>
          <p:cNvPr id="179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5612" y="1763712"/>
            <a:ext cx="1208088" cy="3721101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Línea"/>
          <p:cNvSpPr/>
          <p:nvPr/>
        </p:nvSpPr>
        <p:spPr>
          <a:xfrm>
            <a:off x="1619250" y="360362"/>
            <a:ext cx="539751" cy="6480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121"/>
                </a:lnTo>
                <a:cubicBezTo>
                  <a:pt x="10800" y="10115"/>
                  <a:pt x="5965" y="10921"/>
                  <a:pt x="0" y="10921"/>
                </a:cubicBezTo>
                <a:cubicBezTo>
                  <a:pt x="5965" y="10921"/>
                  <a:pt x="10800" y="11727"/>
                  <a:pt x="10800" y="12721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1" name="Para España"/>
          <p:cNvSpPr txBox="1"/>
          <p:nvPr/>
        </p:nvSpPr>
        <p:spPr>
          <a:xfrm>
            <a:off x="2384974" y="1439862"/>
            <a:ext cx="1530839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Para España</a:t>
            </a:r>
          </a:p>
        </p:txBody>
      </p:sp>
      <p:sp>
        <p:nvSpPr>
          <p:cNvPr id="182" name="Pierde todas las colonias menos Cuba y Puerto Rico…"/>
          <p:cNvSpPr txBox="1"/>
          <p:nvPr/>
        </p:nvSpPr>
        <p:spPr>
          <a:xfrm>
            <a:off x="4364587" y="622300"/>
            <a:ext cx="5501663" cy="1514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>
              <a:buClr>
                <a:srgbClr val="000000"/>
              </a:buClr>
              <a:buSzPct val="45000"/>
              <a:buFont typeface="Helvetica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Pierde todas las colonias menos Cuba y Puerto Rico</a:t>
            </a:r>
          </a:p>
          <a:p>
            <a:pPr>
              <a:buClr>
                <a:srgbClr val="000000"/>
              </a:buClr>
              <a:buSzPct val="45000"/>
              <a:buFont typeface="Helvetica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Se queda sin recursos metálicos</a:t>
            </a:r>
          </a:p>
          <a:p>
            <a:pPr>
              <a:buClr>
                <a:srgbClr val="000000"/>
              </a:buClr>
              <a:buSzPct val="45000"/>
              <a:buFont typeface="Helvetica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pierde las relaciones comerciales</a:t>
            </a:r>
          </a:p>
          <a:p>
            <a:pPr>
              <a:buClr>
                <a:srgbClr val="000000"/>
              </a:buClr>
              <a:buSzPct val="45000"/>
              <a:buFont typeface="Helvetica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Empobrecimiento económico</a:t>
            </a:r>
          </a:p>
          <a:p>
            <a:pPr>
              <a:buClr>
                <a:srgbClr val="000000"/>
              </a:buClr>
              <a:buSzPct val="45000"/>
              <a:buFont typeface="Helvetica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Desprestigio diplomático</a:t>
            </a:r>
          </a:p>
          <a:p>
            <a:pPr>
              <a:buClr>
                <a:srgbClr val="000000"/>
              </a:buClr>
              <a:buSzPct val="45000"/>
              <a:buFont typeface="Helvetica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Se convierte en Potencia de 2º orden</a:t>
            </a:r>
          </a:p>
        </p:txBody>
      </p:sp>
      <p:sp>
        <p:nvSpPr>
          <p:cNvPr id="183" name="Línea"/>
          <p:cNvSpPr/>
          <p:nvPr/>
        </p:nvSpPr>
        <p:spPr>
          <a:xfrm>
            <a:off x="3959225" y="360362"/>
            <a:ext cx="360363" cy="21605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4" name="Para Sudamérica"/>
          <p:cNvSpPr txBox="1"/>
          <p:nvPr/>
        </p:nvSpPr>
        <p:spPr>
          <a:xfrm>
            <a:off x="2384974" y="3779837"/>
            <a:ext cx="1868882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Para Sudamérica</a:t>
            </a:r>
          </a:p>
        </p:txBody>
      </p:sp>
      <p:sp>
        <p:nvSpPr>
          <p:cNvPr id="185" name="Supresión de la esclavitud…"/>
          <p:cNvSpPr txBox="1"/>
          <p:nvPr/>
        </p:nvSpPr>
        <p:spPr>
          <a:xfrm>
            <a:off x="4724949" y="3060700"/>
            <a:ext cx="5261494" cy="1514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Supresión de la esclavitud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Desigualdades sociales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Inestabilidad política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Protagonismo de los militares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Fracasa el intento federalista por los regionalismos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Dependencia económica de Inglaterra y EE.UU.</a:t>
            </a:r>
          </a:p>
        </p:txBody>
      </p:sp>
      <p:sp>
        <p:nvSpPr>
          <p:cNvPr id="186" name="Línea"/>
          <p:cNvSpPr/>
          <p:nvPr/>
        </p:nvSpPr>
        <p:spPr>
          <a:xfrm>
            <a:off x="4319587" y="3060700"/>
            <a:ext cx="360363" cy="1800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7" name="Otros países"/>
          <p:cNvSpPr txBox="1"/>
          <p:nvPr/>
        </p:nvSpPr>
        <p:spPr>
          <a:xfrm>
            <a:off x="2529437" y="5940425"/>
            <a:ext cx="1398622" cy="34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Otros países</a:t>
            </a:r>
          </a:p>
        </p:txBody>
      </p:sp>
      <p:sp>
        <p:nvSpPr>
          <p:cNvPr id="188" name="Inglaterra tiene un nuevo mercado…"/>
          <p:cNvSpPr txBox="1"/>
          <p:nvPr/>
        </p:nvSpPr>
        <p:spPr>
          <a:xfrm>
            <a:off x="4724949" y="5400675"/>
            <a:ext cx="4194731" cy="1048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Inglaterra tiene un nuevo mercado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Se abre comercio con EE.UU.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Doctrina Monroe da lugar a una notable 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</a:t>
            </a:r>
            <a:r>
              <a:t>nfluencia política sobre hispanoamérica</a:t>
            </a:r>
          </a:p>
        </p:txBody>
      </p:sp>
      <p:sp>
        <p:nvSpPr>
          <p:cNvPr id="189" name="Línea"/>
          <p:cNvSpPr/>
          <p:nvPr/>
        </p:nvSpPr>
        <p:spPr>
          <a:xfrm>
            <a:off x="4140200" y="5400674"/>
            <a:ext cx="539751" cy="1260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190" name="image.png" descr="image.png">
            <a:hlinkClick r:id="" invalidUrl="" action="ppaction://hlinkshowjump?jump=endshow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59900" y="6945312"/>
            <a:ext cx="720725" cy="6143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Logogeohisto.png" descr="Logogeohisto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1986" y="2722545"/>
            <a:ext cx="810396" cy="8409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87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87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87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87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