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160000" cy="15341600"/>
  <p:notesSz cx="6858000" cy="9144000"/>
  <p:embeddedFontLst>
    <p:embeddedFont>
      <p:font typeface="Calibri" pitchFamily="34" charset="0"/>
      <p:regular r:id="rId12"/>
      <p:bold r:id="rId13"/>
      <p:italic r:id="rId14"/>
      <p:boldItalic r:id="rId15"/>
    </p:embeddedFont>
  </p:embeddedFont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000" y="4765843"/>
            <a:ext cx="8636000" cy="32885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24000" y="8693573"/>
            <a:ext cx="7112000" cy="392063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66000" y="614379"/>
            <a:ext cx="2286000" cy="130900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8001" y="614379"/>
            <a:ext cx="6688667" cy="130900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2570" y="9858402"/>
            <a:ext cx="8636000" cy="30470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02570" y="6502426"/>
            <a:ext cx="8636000" cy="33559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8000" y="3579710"/>
            <a:ext cx="4487333" cy="10124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64667" y="3579710"/>
            <a:ext cx="4487333" cy="10124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8000" y="3434105"/>
            <a:ext cx="4489098" cy="14311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8000" y="4865276"/>
            <a:ext cx="4489098" cy="88391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61141" y="3434105"/>
            <a:ext cx="4490861" cy="14311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61141" y="4865276"/>
            <a:ext cx="4490861" cy="88391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1" y="610823"/>
            <a:ext cx="3342570" cy="25995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72278" y="610826"/>
            <a:ext cx="5679722" cy="130936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8001" y="3210375"/>
            <a:ext cx="3342570" cy="104940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1431" y="10739120"/>
            <a:ext cx="6096000" cy="12678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91431" y="1370800"/>
            <a:ext cx="6096000" cy="92049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91431" y="12006934"/>
            <a:ext cx="6096000" cy="180050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8000" y="614376"/>
            <a:ext cx="9144000" cy="2556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8000" y="3579710"/>
            <a:ext cx="9144000" cy="10124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8001" y="14219394"/>
            <a:ext cx="2370667" cy="816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1D31B-CD49-4C80-8B29-975C390239F3}" type="datetimeFigureOut">
              <a:rPr lang="es-ES" smtClean="0"/>
              <a:t>18/10/2010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1335" y="14219394"/>
            <a:ext cx="3217333" cy="816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81334" y="14219394"/>
            <a:ext cx="2370667" cy="816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A7422-743E-4288-AE31-E3AB9DE48E4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0700" y="1143000"/>
            <a:ext cx="27686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2700" smtClean="0">
                <a:solidFill>
                  <a:srgbClr val="8B0000"/>
                </a:solidFill>
                <a:latin typeface="Comic Sans MS - 36"/>
              </a:rPr>
              <a:t>Los Mapas</a:t>
            </a:r>
            <a:endParaRPr lang="es-ES" sz="2700">
              <a:solidFill>
                <a:srgbClr val="8B0000"/>
              </a:solidFill>
              <a:latin typeface="Comic Sans MS - 36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413000" y="2349500"/>
            <a:ext cx="4572000" cy="366254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a) Definición 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b) El globo terráqueo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c) Las imágenes de la Tierra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d) Tipos de mapas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* Mapamundi y mapas regionales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* Mápas temáticos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	- físicos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	- políticos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	- Económicos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	- población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*Otros tipos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	- Cartogramas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	- Coropletas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	- Isopletas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	- círculos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e) Elementos del mapa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* La escala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* La leyenda</a:t>
            </a:r>
          </a:p>
          <a:p>
            <a:r>
              <a:rPr lang="es-ES" sz="1200" b="1" smtClean="0">
                <a:solidFill>
                  <a:srgbClr val="000000"/>
                </a:solidFill>
                <a:latin typeface="AdamsHand - 16"/>
              </a:rPr>
              <a:t>	* Las curvas de nivel</a:t>
            </a:r>
            <a:endParaRPr lang="es-ES" sz="1200" b="1">
              <a:solidFill>
                <a:srgbClr val="000000"/>
              </a:solidFill>
              <a:latin typeface="AdamsHand - 16"/>
            </a:endParaRPr>
          </a:p>
        </p:txBody>
      </p:sp>
      <p:grpSp>
        <p:nvGrpSpPr>
          <p:cNvPr id="31" name="30 Grupo"/>
          <p:cNvGrpSpPr/>
          <p:nvPr/>
        </p:nvGrpSpPr>
        <p:grpSpPr>
          <a:xfrm>
            <a:off x="1828800" y="647700"/>
            <a:ext cx="3352801" cy="1930401"/>
            <a:chOff x="1828800" y="647700"/>
            <a:chExt cx="3352801" cy="1930401"/>
          </a:xfrm>
        </p:grpSpPr>
        <p:sp>
          <p:nvSpPr>
            <p:cNvPr id="4" name="3 Forma libre"/>
            <p:cNvSpPr/>
            <p:nvPr/>
          </p:nvSpPr>
          <p:spPr>
            <a:xfrm>
              <a:off x="2997200" y="1689100"/>
              <a:ext cx="25401" cy="25401"/>
            </a:xfrm>
            <a:custGeom>
              <a:avLst/>
              <a:gdLst/>
              <a:ahLst/>
              <a:cxnLst/>
              <a:rect l="0" t="0" r="0" b="0"/>
              <a:pathLst>
                <a:path w="25401" h="25401">
                  <a:moveTo>
                    <a:pt x="0" y="25400"/>
                  </a:moveTo>
                  <a:lnTo>
                    <a:pt x="25400" y="0"/>
                  </a:lnTo>
                  <a:lnTo>
                    <a:pt x="12700" y="254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Forma libre"/>
            <p:cNvSpPr/>
            <p:nvPr/>
          </p:nvSpPr>
          <p:spPr>
            <a:xfrm>
              <a:off x="2527300" y="1638300"/>
              <a:ext cx="25401" cy="12701"/>
            </a:xfrm>
            <a:custGeom>
              <a:avLst/>
              <a:gdLst/>
              <a:ahLst/>
              <a:cxnLst/>
              <a:rect l="0" t="0" r="0" b="0"/>
              <a:pathLst>
                <a:path w="25401" h="12701">
                  <a:moveTo>
                    <a:pt x="25400" y="0"/>
                  </a:moveTo>
                  <a:lnTo>
                    <a:pt x="12700" y="0"/>
                  </a:lnTo>
                  <a:lnTo>
                    <a:pt x="12700" y="12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5 Forma libre"/>
            <p:cNvSpPr/>
            <p:nvPr/>
          </p:nvSpPr>
          <p:spPr>
            <a:xfrm>
              <a:off x="2552700" y="1600200"/>
              <a:ext cx="63501" cy="38101"/>
            </a:xfrm>
            <a:custGeom>
              <a:avLst/>
              <a:gdLst/>
              <a:ahLst/>
              <a:cxnLst/>
              <a:rect l="0" t="0" r="0" b="0"/>
              <a:pathLst>
                <a:path w="63501" h="38101">
                  <a:moveTo>
                    <a:pt x="38100" y="25400"/>
                  </a:moveTo>
                  <a:lnTo>
                    <a:pt x="0" y="38100"/>
                  </a:lnTo>
                  <a:lnTo>
                    <a:pt x="25400" y="25400"/>
                  </a:lnTo>
                  <a:lnTo>
                    <a:pt x="63500" y="0"/>
                  </a:lnTo>
                  <a:lnTo>
                    <a:pt x="63500" y="254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Forma libre"/>
            <p:cNvSpPr/>
            <p:nvPr/>
          </p:nvSpPr>
          <p:spPr>
            <a:xfrm>
              <a:off x="5130800" y="977900"/>
              <a:ext cx="50801" cy="12701"/>
            </a:xfrm>
            <a:custGeom>
              <a:avLst/>
              <a:gdLst/>
              <a:ahLst/>
              <a:cxnLst/>
              <a:rect l="0" t="0" r="0" b="0"/>
              <a:pathLst>
                <a:path w="50801" h="12701">
                  <a:moveTo>
                    <a:pt x="0" y="12700"/>
                  </a:moveTo>
                  <a:lnTo>
                    <a:pt x="25400" y="0"/>
                  </a:lnTo>
                  <a:lnTo>
                    <a:pt x="50800" y="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Forma libre"/>
            <p:cNvSpPr/>
            <p:nvPr/>
          </p:nvSpPr>
          <p:spPr>
            <a:xfrm>
              <a:off x="4864100" y="939800"/>
              <a:ext cx="76201" cy="12701"/>
            </a:xfrm>
            <a:custGeom>
              <a:avLst/>
              <a:gdLst/>
              <a:ahLst/>
              <a:cxnLst/>
              <a:rect l="0" t="0" r="0" b="0"/>
              <a:pathLst>
                <a:path w="76201" h="12701">
                  <a:moveTo>
                    <a:pt x="76200" y="12700"/>
                  </a:moveTo>
                  <a:lnTo>
                    <a:pt x="0" y="1270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Forma libre"/>
            <p:cNvSpPr/>
            <p:nvPr/>
          </p:nvSpPr>
          <p:spPr>
            <a:xfrm>
              <a:off x="4254500" y="787400"/>
              <a:ext cx="558801" cy="152401"/>
            </a:xfrm>
            <a:custGeom>
              <a:avLst/>
              <a:gdLst/>
              <a:ahLst/>
              <a:cxnLst/>
              <a:rect l="0" t="0" r="0" b="0"/>
              <a:pathLst>
                <a:path w="558801" h="152401">
                  <a:moveTo>
                    <a:pt x="508000" y="0"/>
                  </a:moveTo>
                  <a:lnTo>
                    <a:pt x="558800" y="0"/>
                  </a:lnTo>
                  <a:lnTo>
                    <a:pt x="546100" y="38100"/>
                  </a:lnTo>
                  <a:lnTo>
                    <a:pt x="279400" y="76200"/>
                  </a:lnTo>
                  <a:lnTo>
                    <a:pt x="228600" y="88900"/>
                  </a:lnTo>
                  <a:lnTo>
                    <a:pt x="254000" y="101600"/>
                  </a:lnTo>
                  <a:lnTo>
                    <a:pt x="228600" y="101600"/>
                  </a:lnTo>
                  <a:lnTo>
                    <a:pt x="165100" y="101600"/>
                  </a:lnTo>
                  <a:lnTo>
                    <a:pt x="165100" y="127000"/>
                  </a:lnTo>
                  <a:lnTo>
                    <a:pt x="139700" y="127000"/>
                  </a:lnTo>
                  <a:lnTo>
                    <a:pt x="152400" y="139700"/>
                  </a:lnTo>
                  <a:lnTo>
                    <a:pt x="101600" y="139700"/>
                  </a:lnTo>
                  <a:lnTo>
                    <a:pt x="139700" y="139700"/>
                  </a:lnTo>
                  <a:lnTo>
                    <a:pt x="114300" y="139700"/>
                  </a:lnTo>
                  <a:lnTo>
                    <a:pt x="127000" y="152400"/>
                  </a:lnTo>
                  <a:lnTo>
                    <a:pt x="12700" y="152400"/>
                  </a:lnTo>
                  <a:lnTo>
                    <a:pt x="63500" y="139700"/>
                  </a:lnTo>
                  <a:lnTo>
                    <a:pt x="12700" y="139700"/>
                  </a:lnTo>
                  <a:lnTo>
                    <a:pt x="0" y="139700"/>
                  </a:lnTo>
                  <a:lnTo>
                    <a:pt x="76200" y="127000"/>
                  </a:lnTo>
                  <a:lnTo>
                    <a:pt x="50800" y="114300"/>
                  </a:lnTo>
                  <a:lnTo>
                    <a:pt x="101600" y="114300"/>
                  </a:lnTo>
                  <a:lnTo>
                    <a:pt x="63500" y="101600"/>
                  </a:lnTo>
                  <a:lnTo>
                    <a:pt x="127000" y="101600"/>
                  </a:lnTo>
                  <a:lnTo>
                    <a:pt x="76200" y="101600"/>
                  </a:lnTo>
                  <a:lnTo>
                    <a:pt x="114300" y="88900"/>
                  </a:lnTo>
                  <a:lnTo>
                    <a:pt x="76200" y="76200"/>
                  </a:lnTo>
                  <a:lnTo>
                    <a:pt x="101600" y="88900"/>
                  </a:lnTo>
                  <a:lnTo>
                    <a:pt x="152400" y="76200"/>
                  </a:lnTo>
                  <a:lnTo>
                    <a:pt x="165100" y="63500"/>
                  </a:lnTo>
                  <a:lnTo>
                    <a:pt x="279400" y="38100"/>
                  </a:lnTo>
                  <a:lnTo>
                    <a:pt x="393700" y="254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Forma libre"/>
            <p:cNvSpPr/>
            <p:nvPr/>
          </p:nvSpPr>
          <p:spPr>
            <a:xfrm>
              <a:off x="4165600" y="939800"/>
              <a:ext cx="241301" cy="127001"/>
            </a:xfrm>
            <a:custGeom>
              <a:avLst/>
              <a:gdLst/>
              <a:ahLst/>
              <a:cxnLst/>
              <a:rect l="0" t="0" r="0" b="0"/>
              <a:pathLst>
                <a:path w="241301" h="127001">
                  <a:moveTo>
                    <a:pt x="165100" y="25400"/>
                  </a:moveTo>
                  <a:lnTo>
                    <a:pt x="177800" y="25400"/>
                  </a:lnTo>
                  <a:lnTo>
                    <a:pt x="152400" y="25400"/>
                  </a:lnTo>
                  <a:lnTo>
                    <a:pt x="139700" y="38100"/>
                  </a:lnTo>
                  <a:lnTo>
                    <a:pt x="139700" y="63500"/>
                  </a:lnTo>
                  <a:lnTo>
                    <a:pt x="241300" y="114300"/>
                  </a:lnTo>
                  <a:lnTo>
                    <a:pt x="203200" y="114300"/>
                  </a:lnTo>
                  <a:lnTo>
                    <a:pt x="190500" y="114300"/>
                  </a:lnTo>
                  <a:lnTo>
                    <a:pt x="190500" y="127000"/>
                  </a:lnTo>
                  <a:lnTo>
                    <a:pt x="152400" y="114300"/>
                  </a:lnTo>
                  <a:lnTo>
                    <a:pt x="127000" y="114300"/>
                  </a:lnTo>
                  <a:lnTo>
                    <a:pt x="76200" y="114300"/>
                  </a:lnTo>
                  <a:lnTo>
                    <a:pt x="76200" y="101600"/>
                  </a:lnTo>
                  <a:lnTo>
                    <a:pt x="101600" y="101600"/>
                  </a:lnTo>
                  <a:lnTo>
                    <a:pt x="76200" y="88900"/>
                  </a:lnTo>
                  <a:lnTo>
                    <a:pt x="101600" y="88900"/>
                  </a:lnTo>
                  <a:lnTo>
                    <a:pt x="76200" y="88900"/>
                  </a:lnTo>
                  <a:lnTo>
                    <a:pt x="76200" y="76200"/>
                  </a:lnTo>
                  <a:lnTo>
                    <a:pt x="38100" y="76200"/>
                  </a:lnTo>
                  <a:lnTo>
                    <a:pt x="12700" y="88900"/>
                  </a:lnTo>
                  <a:lnTo>
                    <a:pt x="0" y="76200"/>
                  </a:lnTo>
                  <a:lnTo>
                    <a:pt x="50800" y="50800"/>
                  </a:lnTo>
                  <a:lnTo>
                    <a:pt x="63500" y="38100"/>
                  </a:lnTo>
                  <a:lnTo>
                    <a:pt x="38100" y="25400"/>
                  </a:lnTo>
                  <a:lnTo>
                    <a:pt x="88900" y="0"/>
                  </a:lnTo>
                  <a:lnTo>
                    <a:pt x="190500" y="12700"/>
                  </a:lnTo>
                  <a:lnTo>
                    <a:pt x="165100" y="127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10 Forma libre"/>
            <p:cNvSpPr/>
            <p:nvPr/>
          </p:nvSpPr>
          <p:spPr>
            <a:xfrm>
              <a:off x="4051300" y="1104900"/>
              <a:ext cx="76201" cy="38101"/>
            </a:xfrm>
            <a:custGeom>
              <a:avLst/>
              <a:gdLst/>
              <a:ahLst/>
              <a:cxnLst/>
              <a:rect l="0" t="0" r="0" b="0"/>
              <a:pathLst>
                <a:path w="76201" h="38101">
                  <a:moveTo>
                    <a:pt x="0" y="12700"/>
                  </a:moveTo>
                  <a:lnTo>
                    <a:pt x="25400" y="0"/>
                  </a:lnTo>
                  <a:lnTo>
                    <a:pt x="76200" y="25400"/>
                  </a:lnTo>
                  <a:lnTo>
                    <a:pt x="12700" y="381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Forma libre"/>
            <p:cNvSpPr/>
            <p:nvPr/>
          </p:nvSpPr>
          <p:spPr>
            <a:xfrm>
              <a:off x="2895600" y="647700"/>
              <a:ext cx="355601" cy="50801"/>
            </a:xfrm>
            <a:custGeom>
              <a:avLst/>
              <a:gdLst/>
              <a:ahLst/>
              <a:cxnLst/>
              <a:rect l="0" t="0" r="0" b="0"/>
              <a:pathLst>
                <a:path w="355601" h="50801">
                  <a:moveTo>
                    <a:pt x="355600" y="25400"/>
                  </a:moveTo>
                  <a:lnTo>
                    <a:pt x="228600" y="50800"/>
                  </a:lnTo>
                  <a:lnTo>
                    <a:pt x="63500" y="38100"/>
                  </a:lnTo>
                  <a:lnTo>
                    <a:pt x="101600" y="25400"/>
                  </a:lnTo>
                  <a:lnTo>
                    <a:pt x="165100" y="25400"/>
                  </a:lnTo>
                  <a:lnTo>
                    <a:pt x="25400" y="25400"/>
                  </a:lnTo>
                  <a:lnTo>
                    <a:pt x="0" y="12700"/>
                  </a:lnTo>
                  <a:lnTo>
                    <a:pt x="63500" y="12700"/>
                  </a:lnTo>
                  <a:lnTo>
                    <a:pt x="63500" y="0"/>
                  </a:lnTo>
                  <a:lnTo>
                    <a:pt x="165100" y="12700"/>
                  </a:lnTo>
                  <a:lnTo>
                    <a:pt x="190500" y="0"/>
                  </a:lnTo>
                  <a:lnTo>
                    <a:pt x="203200" y="12700"/>
                  </a:lnTo>
                  <a:lnTo>
                    <a:pt x="266700" y="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Forma libre"/>
            <p:cNvSpPr/>
            <p:nvPr/>
          </p:nvSpPr>
          <p:spPr>
            <a:xfrm>
              <a:off x="3009900" y="749300"/>
              <a:ext cx="152401" cy="25401"/>
            </a:xfrm>
            <a:custGeom>
              <a:avLst/>
              <a:gdLst/>
              <a:ahLst/>
              <a:cxnLst/>
              <a:rect l="0" t="0" r="0" b="0"/>
              <a:pathLst>
                <a:path w="152401" h="25401">
                  <a:moveTo>
                    <a:pt x="63500" y="25400"/>
                  </a:moveTo>
                  <a:lnTo>
                    <a:pt x="76200" y="12700"/>
                  </a:lnTo>
                  <a:lnTo>
                    <a:pt x="0" y="25400"/>
                  </a:lnTo>
                  <a:lnTo>
                    <a:pt x="0" y="0"/>
                  </a:lnTo>
                  <a:lnTo>
                    <a:pt x="152400" y="127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13 Forma libre"/>
            <p:cNvSpPr/>
            <p:nvPr/>
          </p:nvSpPr>
          <p:spPr>
            <a:xfrm>
              <a:off x="2628900" y="660400"/>
              <a:ext cx="406401" cy="152401"/>
            </a:xfrm>
            <a:custGeom>
              <a:avLst/>
              <a:gdLst/>
              <a:ahLst/>
              <a:cxnLst/>
              <a:rect l="0" t="0" r="0" b="0"/>
              <a:pathLst>
                <a:path w="406401" h="152401">
                  <a:moveTo>
                    <a:pt x="203200" y="0"/>
                  </a:moveTo>
                  <a:lnTo>
                    <a:pt x="279400" y="12700"/>
                  </a:lnTo>
                  <a:lnTo>
                    <a:pt x="254000" y="25400"/>
                  </a:lnTo>
                  <a:lnTo>
                    <a:pt x="279400" y="25400"/>
                  </a:lnTo>
                  <a:lnTo>
                    <a:pt x="304800" y="38100"/>
                  </a:lnTo>
                  <a:lnTo>
                    <a:pt x="406400" y="50800"/>
                  </a:lnTo>
                  <a:lnTo>
                    <a:pt x="304800" y="63500"/>
                  </a:lnTo>
                  <a:lnTo>
                    <a:pt x="215900" y="152400"/>
                  </a:lnTo>
                  <a:lnTo>
                    <a:pt x="177800" y="139700"/>
                  </a:lnTo>
                  <a:lnTo>
                    <a:pt x="215900" y="127000"/>
                  </a:lnTo>
                  <a:lnTo>
                    <a:pt x="139700" y="127000"/>
                  </a:lnTo>
                  <a:lnTo>
                    <a:pt x="114300" y="101600"/>
                  </a:lnTo>
                  <a:lnTo>
                    <a:pt x="203200" y="114300"/>
                  </a:lnTo>
                  <a:lnTo>
                    <a:pt x="152400" y="101600"/>
                  </a:lnTo>
                  <a:lnTo>
                    <a:pt x="228600" y="88900"/>
                  </a:lnTo>
                  <a:lnTo>
                    <a:pt x="114300" y="101600"/>
                  </a:lnTo>
                  <a:lnTo>
                    <a:pt x="101600" y="88900"/>
                  </a:lnTo>
                  <a:lnTo>
                    <a:pt x="241300" y="76200"/>
                  </a:lnTo>
                  <a:lnTo>
                    <a:pt x="215900" y="63500"/>
                  </a:lnTo>
                  <a:lnTo>
                    <a:pt x="177800" y="63500"/>
                  </a:lnTo>
                  <a:lnTo>
                    <a:pt x="177800" y="50800"/>
                  </a:lnTo>
                  <a:lnTo>
                    <a:pt x="152400" y="76200"/>
                  </a:lnTo>
                  <a:lnTo>
                    <a:pt x="88900" y="76200"/>
                  </a:lnTo>
                  <a:lnTo>
                    <a:pt x="88900" y="63500"/>
                  </a:lnTo>
                  <a:lnTo>
                    <a:pt x="25400" y="50800"/>
                  </a:lnTo>
                  <a:lnTo>
                    <a:pt x="63500" y="50800"/>
                  </a:lnTo>
                  <a:lnTo>
                    <a:pt x="50800" y="38100"/>
                  </a:lnTo>
                  <a:lnTo>
                    <a:pt x="12700" y="38100"/>
                  </a:lnTo>
                  <a:lnTo>
                    <a:pt x="0" y="25400"/>
                  </a:lnTo>
                  <a:lnTo>
                    <a:pt x="114300" y="12700"/>
                  </a:lnTo>
                  <a:lnTo>
                    <a:pt x="63500" y="25400"/>
                  </a:lnTo>
                  <a:lnTo>
                    <a:pt x="127000" y="38100"/>
                  </a:lnTo>
                  <a:lnTo>
                    <a:pt x="139700" y="12700"/>
                  </a:lnTo>
                  <a:lnTo>
                    <a:pt x="215900" y="508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14 Forma libre"/>
            <p:cNvSpPr/>
            <p:nvPr/>
          </p:nvSpPr>
          <p:spPr>
            <a:xfrm>
              <a:off x="2984500" y="723900"/>
              <a:ext cx="76201" cy="12701"/>
            </a:xfrm>
            <a:custGeom>
              <a:avLst/>
              <a:gdLst/>
              <a:ahLst/>
              <a:cxnLst/>
              <a:rect l="0" t="0" r="0" b="0"/>
              <a:pathLst>
                <a:path w="76201" h="12701">
                  <a:moveTo>
                    <a:pt x="0" y="0"/>
                  </a:moveTo>
                  <a:lnTo>
                    <a:pt x="76200" y="0"/>
                  </a:lnTo>
                  <a:lnTo>
                    <a:pt x="6350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15 Forma libre"/>
            <p:cNvSpPr/>
            <p:nvPr/>
          </p:nvSpPr>
          <p:spPr>
            <a:xfrm>
              <a:off x="2781300" y="1130300"/>
              <a:ext cx="63501" cy="25401"/>
            </a:xfrm>
            <a:custGeom>
              <a:avLst/>
              <a:gdLst/>
              <a:ahLst/>
              <a:cxnLst/>
              <a:rect l="0" t="0" r="0" b="0"/>
              <a:pathLst>
                <a:path w="63501" h="25401">
                  <a:moveTo>
                    <a:pt x="63500" y="12700"/>
                  </a:moveTo>
                  <a:lnTo>
                    <a:pt x="25400" y="12700"/>
                  </a:lnTo>
                  <a:lnTo>
                    <a:pt x="0" y="25400"/>
                  </a:lnTo>
                  <a:lnTo>
                    <a:pt x="25400" y="0"/>
                  </a:lnTo>
                  <a:lnTo>
                    <a:pt x="38100" y="12700"/>
                  </a:lnTo>
                  <a:lnTo>
                    <a:pt x="50800" y="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16 Forma libre"/>
            <p:cNvSpPr/>
            <p:nvPr/>
          </p:nvSpPr>
          <p:spPr>
            <a:xfrm>
              <a:off x="3048000" y="1562100"/>
              <a:ext cx="50801" cy="25401"/>
            </a:xfrm>
            <a:custGeom>
              <a:avLst/>
              <a:gdLst/>
              <a:ahLst/>
              <a:cxnLst/>
              <a:rect l="0" t="0" r="0" b="0"/>
              <a:pathLst>
                <a:path w="50801" h="25401">
                  <a:moveTo>
                    <a:pt x="50800" y="12700"/>
                  </a:moveTo>
                  <a:lnTo>
                    <a:pt x="12700" y="25400"/>
                  </a:lnTo>
                  <a:lnTo>
                    <a:pt x="0" y="1270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17 Forma libre"/>
            <p:cNvSpPr/>
            <p:nvPr/>
          </p:nvSpPr>
          <p:spPr>
            <a:xfrm>
              <a:off x="3060700" y="1549400"/>
              <a:ext cx="38101" cy="12701"/>
            </a:xfrm>
            <a:custGeom>
              <a:avLst/>
              <a:gdLst/>
              <a:ahLst/>
              <a:cxnLst/>
              <a:rect l="0" t="0" r="0" b="0"/>
              <a:pathLst>
                <a:path w="38101" h="12701">
                  <a:moveTo>
                    <a:pt x="38100" y="0"/>
                  </a:moveTo>
                  <a:lnTo>
                    <a:pt x="12700" y="12700"/>
                  </a:lnTo>
                  <a:lnTo>
                    <a:pt x="0" y="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18 Forma libre"/>
            <p:cNvSpPr/>
            <p:nvPr/>
          </p:nvSpPr>
          <p:spPr>
            <a:xfrm>
              <a:off x="2908300" y="1600200"/>
              <a:ext cx="25401" cy="38101"/>
            </a:xfrm>
            <a:custGeom>
              <a:avLst/>
              <a:gdLst/>
              <a:ahLst/>
              <a:cxnLst/>
              <a:rect l="0" t="0" r="0" b="0"/>
              <a:pathLst>
                <a:path w="25401" h="38101">
                  <a:moveTo>
                    <a:pt x="25400" y="0"/>
                  </a:moveTo>
                  <a:lnTo>
                    <a:pt x="25400" y="12700"/>
                  </a:lnTo>
                  <a:lnTo>
                    <a:pt x="0" y="381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19 Forma libre"/>
            <p:cNvSpPr/>
            <p:nvPr/>
          </p:nvSpPr>
          <p:spPr>
            <a:xfrm>
              <a:off x="1828800" y="1701800"/>
              <a:ext cx="177801" cy="165101"/>
            </a:xfrm>
            <a:custGeom>
              <a:avLst/>
              <a:gdLst/>
              <a:ahLst/>
              <a:cxnLst/>
              <a:rect l="0" t="0" r="0" b="0"/>
              <a:pathLst>
                <a:path w="177801" h="165101">
                  <a:moveTo>
                    <a:pt x="63500" y="50800"/>
                  </a:moveTo>
                  <a:lnTo>
                    <a:pt x="88900" y="25400"/>
                  </a:lnTo>
                  <a:lnTo>
                    <a:pt x="63500" y="254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14300" y="12700"/>
                  </a:lnTo>
                  <a:lnTo>
                    <a:pt x="139700" y="0"/>
                  </a:lnTo>
                  <a:lnTo>
                    <a:pt x="165100" y="12700"/>
                  </a:lnTo>
                  <a:lnTo>
                    <a:pt x="177800" y="25400"/>
                  </a:lnTo>
                  <a:lnTo>
                    <a:pt x="165100" y="25400"/>
                  </a:lnTo>
                  <a:lnTo>
                    <a:pt x="177800" y="38100"/>
                  </a:lnTo>
                  <a:lnTo>
                    <a:pt x="177800" y="50800"/>
                  </a:lnTo>
                  <a:lnTo>
                    <a:pt x="152400" y="50800"/>
                  </a:lnTo>
                  <a:lnTo>
                    <a:pt x="165100" y="101600"/>
                  </a:lnTo>
                  <a:lnTo>
                    <a:pt x="152400" y="127000"/>
                  </a:lnTo>
                  <a:lnTo>
                    <a:pt x="63500" y="152400"/>
                  </a:lnTo>
                  <a:lnTo>
                    <a:pt x="25400" y="165100"/>
                  </a:lnTo>
                  <a:lnTo>
                    <a:pt x="25400" y="152400"/>
                  </a:lnTo>
                  <a:lnTo>
                    <a:pt x="38100" y="152400"/>
                  </a:lnTo>
                  <a:lnTo>
                    <a:pt x="0" y="152400"/>
                  </a:lnTo>
                  <a:lnTo>
                    <a:pt x="25400" y="139700"/>
                  </a:lnTo>
                  <a:lnTo>
                    <a:pt x="0" y="139700"/>
                  </a:lnTo>
                  <a:lnTo>
                    <a:pt x="25400" y="139700"/>
                  </a:lnTo>
                  <a:lnTo>
                    <a:pt x="0" y="127000"/>
                  </a:lnTo>
                  <a:lnTo>
                    <a:pt x="25400" y="127000"/>
                  </a:lnTo>
                  <a:lnTo>
                    <a:pt x="63500" y="114300"/>
                  </a:lnTo>
                  <a:lnTo>
                    <a:pt x="12700" y="114300"/>
                  </a:lnTo>
                  <a:lnTo>
                    <a:pt x="50800" y="88900"/>
                  </a:lnTo>
                  <a:lnTo>
                    <a:pt x="0" y="76200"/>
                  </a:lnTo>
                  <a:lnTo>
                    <a:pt x="25400" y="63500"/>
                  </a:lnTo>
                  <a:lnTo>
                    <a:pt x="12700" y="50800"/>
                  </a:lnTo>
                  <a:lnTo>
                    <a:pt x="25400" y="381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20 Forma libre"/>
            <p:cNvSpPr/>
            <p:nvPr/>
          </p:nvSpPr>
          <p:spPr>
            <a:xfrm>
              <a:off x="2628900" y="1676400"/>
              <a:ext cx="63501" cy="38101"/>
            </a:xfrm>
            <a:custGeom>
              <a:avLst/>
              <a:gdLst/>
              <a:ahLst/>
              <a:cxnLst/>
              <a:rect l="0" t="0" r="0" b="0"/>
              <a:pathLst>
                <a:path w="63501" h="38101">
                  <a:moveTo>
                    <a:pt x="63500" y="0"/>
                  </a:moveTo>
                  <a:lnTo>
                    <a:pt x="50800" y="38100"/>
                  </a:lnTo>
                  <a:lnTo>
                    <a:pt x="12700" y="25400"/>
                  </a:lnTo>
                  <a:lnTo>
                    <a:pt x="0" y="12700"/>
                  </a:lnTo>
                  <a:lnTo>
                    <a:pt x="25400" y="12700"/>
                  </a:lnTo>
                  <a:lnTo>
                    <a:pt x="12700" y="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21 Forma libre"/>
            <p:cNvSpPr/>
            <p:nvPr/>
          </p:nvSpPr>
          <p:spPr>
            <a:xfrm>
              <a:off x="2641600" y="1714500"/>
              <a:ext cx="25401" cy="12701"/>
            </a:xfrm>
            <a:custGeom>
              <a:avLst/>
              <a:gdLst/>
              <a:ahLst/>
              <a:cxnLst/>
              <a:rect l="0" t="0" r="0" b="0"/>
              <a:pathLst>
                <a:path w="25401" h="12701">
                  <a:moveTo>
                    <a:pt x="0" y="12700"/>
                  </a:moveTo>
                  <a:lnTo>
                    <a:pt x="0" y="0"/>
                  </a:lnTo>
                  <a:lnTo>
                    <a:pt x="2540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22 Forma libre"/>
            <p:cNvSpPr/>
            <p:nvPr/>
          </p:nvSpPr>
          <p:spPr>
            <a:xfrm>
              <a:off x="1981200" y="1562100"/>
              <a:ext cx="304801" cy="368301"/>
            </a:xfrm>
            <a:custGeom>
              <a:avLst/>
              <a:gdLst/>
              <a:ahLst/>
              <a:cxnLst/>
              <a:rect l="0" t="0" r="0" b="0"/>
              <a:pathLst>
                <a:path w="304801" h="368301">
                  <a:moveTo>
                    <a:pt x="165100" y="50800"/>
                  </a:moveTo>
                  <a:lnTo>
                    <a:pt x="139700" y="88900"/>
                  </a:lnTo>
                  <a:lnTo>
                    <a:pt x="114300" y="101600"/>
                  </a:lnTo>
                  <a:lnTo>
                    <a:pt x="139700" y="101600"/>
                  </a:lnTo>
                  <a:lnTo>
                    <a:pt x="101600" y="114300"/>
                  </a:lnTo>
                  <a:lnTo>
                    <a:pt x="152400" y="114300"/>
                  </a:lnTo>
                  <a:lnTo>
                    <a:pt x="190500" y="165100"/>
                  </a:lnTo>
                  <a:lnTo>
                    <a:pt x="215900" y="177800"/>
                  </a:lnTo>
                  <a:lnTo>
                    <a:pt x="241300" y="215900"/>
                  </a:lnTo>
                  <a:lnTo>
                    <a:pt x="254000" y="228600"/>
                  </a:lnTo>
                  <a:lnTo>
                    <a:pt x="241300" y="241300"/>
                  </a:lnTo>
                  <a:lnTo>
                    <a:pt x="254000" y="241300"/>
                  </a:lnTo>
                  <a:lnTo>
                    <a:pt x="292100" y="241300"/>
                  </a:lnTo>
                  <a:lnTo>
                    <a:pt x="304800" y="254000"/>
                  </a:lnTo>
                  <a:lnTo>
                    <a:pt x="292100" y="292100"/>
                  </a:lnTo>
                  <a:lnTo>
                    <a:pt x="279400" y="292100"/>
                  </a:lnTo>
                  <a:lnTo>
                    <a:pt x="254000" y="304800"/>
                  </a:lnTo>
                  <a:lnTo>
                    <a:pt x="292100" y="304800"/>
                  </a:lnTo>
                  <a:lnTo>
                    <a:pt x="292100" y="317500"/>
                  </a:lnTo>
                  <a:lnTo>
                    <a:pt x="241300" y="330200"/>
                  </a:lnTo>
                  <a:lnTo>
                    <a:pt x="177800" y="330200"/>
                  </a:lnTo>
                  <a:lnTo>
                    <a:pt x="139700" y="342900"/>
                  </a:lnTo>
                  <a:lnTo>
                    <a:pt x="101600" y="330200"/>
                  </a:lnTo>
                  <a:lnTo>
                    <a:pt x="101600" y="355600"/>
                  </a:lnTo>
                  <a:lnTo>
                    <a:pt x="50800" y="355600"/>
                  </a:lnTo>
                  <a:lnTo>
                    <a:pt x="38100" y="368300"/>
                  </a:lnTo>
                  <a:lnTo>
                    <a:pt x="25400" y="355600"/>
                  </a:lnTo>
                  <a:lnTo>
                    <a:pt x="50800" y="342900"/>
                  </a:lnTo>
                  <a:lnTo>
                    <a:pt x="76200" y="317500"/>
                  </a:lnTo>
                  <a:lnTo>
                    <a:pt x="127000" y="317500"/>
                  </a:lnTo>
                  <a:lnTo>
                    <a:pt x="152400" y="292100"/>
                  </a:lnTo>
                  <a:lnTo>
                    <a:pt x="114300" y="304800"/>
                  </a:lnTo>
                  <a:lnTo>
                    <a:pt x="38100" y="279400"/>
                  </a:lnTo>
                  <a:lnTo>
                    <a:pt x="88900" y="254000"/>
                  </a:lnTo>
                  <a:lnTo>
                    <a:pt x="76200" y="241300"/>
                  </a:lnTo>
                  <a:lnTo>
                    <a:pt x="63500" y="241300"/>
                  </a:lnTo>
                  <a:lnTo>
                    <a:pt x="88900" y="228600"/>
                  </a:lnTo>
                  <a:lnTo>
                    <a:pt x="114300" y="215900"/>
                  </a:lnTo>
                  <a:lnTo>
                    <a:pt x="139700" y="228600"/>
                  </a:lnTo>
                  <a:lnTo>
                    <a:pt x="114300" y="215900"/>
                  </a:lnTo>
                  <a:lnTo>
                    <a:pt x="127000" y="190500"/>
                  </a:lnTo>
                  <a:lnTo>
                    <a:pt x="101600" y="177800"/>
                  </a:lnTo>
                  <a:lnTo>
                    <a:pt x="127000" y="152400"/>
                  </a:lnTo>
                  <a:lnTo>
                    <a:pt x="88900" y="165100"/>
                  </a:lnTo>
                  <a:lnTo>
                    <a:pt x="76200" y="152400"/>
                  </a:lnTo>
                  <a:lnTo>
                    <a:pt x="76200" y="165100"/>
                  </a:lnTo>
                  <a:lnTo>
                    <a:pt x="50800" y="165100"/>
                  </a:lnTo>
                  <a:lnTo>
                    <a:pt x="38100" y="165100"/>
                  </a:lnTo>
                  <a:lnTo>
                    <a:pt x="63500" y="127000"/>
                  </a:lnTo>
                  <a:lnTo>
                    <a:pt x="50800" y="114300"/>
                  </a:lnTo>
                  <a:lnTo>
                    <a:pt x="63500" y="114300"/>
                  </a:lnTo>
                  <a:lnTo>
                    <a:pt x="50800" y="101600"/>
                  </a:lnTo>
                  <a:lnTo>
                    <a:pt x="50800" y="114300"/>
                  </a:lnTo>
                  <a:lnTo>
                    <a:pt x="38100" y="114300"/>
                  </a:lnTo>
                  <a:lnTo>
                    <a:pt x="12700" y="139700"/>
                  </a:lnTo>
                  <a:lnTo>
                    <a:pt x="50800" y="76200"/>
                  </a:lnTo>
                  <a:lnTo>
                    <a:pt x="25400" y="88900"/>
                  </a:lnTo>
                  <a:lnTo>
                    <a:pt x="12700" y="88900"/>
                  </a:lnTo>
                  <a:lnTo>
                    <a:pt x="25400" y="76200"/>
                  </a:lnTo>
                  <a:lnTo>
                    <a:pt x="0" y="76200"/>
                  </a:lnTo>
                  <a:lnTo>
                    <a:pt x="38100" y="63500"/>
                  </a:lnTo>
                  <a:lnTo>
                    <a:pt x="38100" y="50800"/>
                  </a:lnTo>
                  <a:lnTo>
                    <a:pt x="25400" y="50800"/>
                  </a:lnTo>
                  <a:lnTo>
                    <a:pt x="12700" y="38100"/>
                  </a:lnTo>
                  <a:lnTo>
                    <a:pt x="50800" y="38100"/>
                  </a:lnTo>
                  <a:lnTo>
                    <a:pt x="25400" y="25400"/>
                  </a:lnTo>
                  <a:lnTo>
                    <a:pt x="50800" y="12700"/>
                  </a:lnTo>
                  <a:lnTo>
                    <a:pt x="50800" y="0"/>
                  </a:lnTo>
                  <a:lnTo>
                    <a:pt x="63500" y="12700"/>
                  </a:lnTo>
                  <a:lnTo>
                    <a:pt x="127000" y="0"/>
                  </a:lnTo>
                  <a:lnTo>
                    <a:pt x="101600" y="38100"/>
                  </a:lnTo>
                  <a:lnTo>
                    <a:pt x="76200" y="50800"/>
                  </a:lnTo>
                  <a:lnTo>
                    <a:pt x="114300" y="381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23 Forma libre"/>
            <p:cNvSpPr/>
            <p:nvPr/>
          </p:nvSpPr>
          <p:spPr>
            <a:xfrm>
              <a:off x="2527300" y="2298700"/>
              <a:ext cx="63501" cy="88901"/>
            </a:xfrm>
            <a:custGeom>
              <a:avLst/>
              <a:gdLst/>
              <a:ahLst/>
              <a:cxnLst/>
              <a:rect l="0" t="0" r="0" b="0"/>
              <a:pathLst>
                <a:path w="63501" h="88901">
                  <a:moveTo>
                    <a:pt x="38100" y="0"/>
                  </a:moveTo>
                  <a:lnTo>
                    <a:pt x="63500" y="25400"/>
                  </a:lnTo>
                  <a:lnTo>
                    <a:pt x="50800" y="76200"/>
                  </a:lnTo>
                  <a:lnTo>
                    <a:pt x="50800" y="88900"/>
                  </a:lnTo>
                  <a:lnTo>
                    <a:pt x="38100" y="76200"/>
                  </a:lnTo>
                  <a:lnTo>
                    <a:pt x="25400" y="88900"/>
                  </a:lnTo>
                  <a:lnTo>
                    <a:pt x="12700" y="88900"/>
                  </a:lnTo>
                  <a:lnTo>
                    <a:pt x="12700" y="508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24 Forma libre"/>
            <p:cNvSpPr/>
            <p:nvPr/>
          </p:nvSpPr>
          <p:spPr>
            <a:xfrm>
              <a:off x="2540000" y="2222500"/>
              <a:ext cx="38101" cy="63501"/>
            </a:xfrm>
            <a:custGeom>
              <a:avLst/>
              <a:gdLst/>
              <a:ahLst/>
              <a:cxnLst/>
              <a:rect l="0" t="0" r="0" b="0"/>
              <a:pathLst>
                <a:path w="38101" h="63501">
                  <a:moveTo>
                    <a:pt x="38100" y="38100"/>
                  </a:moveTo>
                  <a:lnTo>
                    <a:pt x="25400" y="63500"/>
                  </a:lnTo>
                  <a:lnTo>
                    <a:pt x="12700" y="50800"/>
                  </a:lnTo>
                  <a:lnTo>
                    <a:pt x="0" y="25400"/>
                  </a:lnTo>
                  <a:lnTo>
                    <a:pt x="25400" y="1270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25 Forma libre"/>
            <p:cNvSpPr/>
            <p:nvPr/>
          </p:nvSpPr>
          <p:spPr>
            <a:xfrm>
              <a:off x="2692400" y="2425700"/>
              <a:ext cx="114301" cy="63501"/>
            </a:xfrm>
            <a:custGeom>
              <a:avLst/>
              <a:gdLst/>
              <a:ahLst/>
              <a:cxnLst/>
              <a:rect l="0" t="0" r="0" b="0"/>
              <a:pathLst>
                <a:path w="114301" h="63501">
                  <a:moveTo>
                    <a:pt x="12700" y="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114300" y="0"/>
                  </a:lnTo>
                  <a:lnTo>
                    <a:pt x="101600" y="25400"/>
                  </a:lnTo>
                  <a:lnTo>
                    <a:pt x="101600" y="50800"/>
                  </a:lnTo>
                  <a:lnTo>
                    <a:pt x="101600" y="635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26 Forma libre"/>
            <p:cNvSpPr/>
            <p:nvPr/>
          </p:nvSpPr>
          <p:spPr>
            <a:xfrm>
              <a:off x="2311400" y="2349500"/>
              <a:ext cx="38101" cy="25401"/>
            </a:xfrm>
            <a:custGeom>
              <a:avLst/>
              <a:gdLst/>
              <a:ahLst/>
              <a:cxnLst/>
              <a:rect l="0" t="0" r="0" b="0"/>
              <a:pathLst>
                <a:path w="38101" h="25401">
                  <a:moveTo>
                    <a:pt x="25400" y="0"/>
                  </a:moveTo>
                  <a:lnTo>
                    <a:pt x="38100" y="12700"/>
                  </a:lnTo>
                  <a:lnTo>
                    <a:pt x="25400" y="2540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8" name="27 Forma libre"/>
            <p:cNvSpPr/>
            <p:nvPr/>
          </p:nvSpPr>
          <p:spPr>
            <a:xfrm>
              <a:off x="3441700" y="2527300"/>
              <a:ext cx="88901" cy="50801"/>
            </a:xfrm>
            <a:custGeom>
              <a:avLst/>
              <a:gdLst/>
              <a:ahLst/>
              <a:cxnLst/>
              <a:rect l="0" t="0" r="0" b="0"/>
              <a:pathLst>
                <a:path w="88901" h="50801">
                  <a:moveTo>
                    <a:pt x="63500" y="38100"/>
                  </a:moveTo>
                  <a:lnTo>
                    <a:pt x="25400" y="50800"/>
                  </a:lnTo>
                  <a:lnTo>
                    <a:pt x="0" y="38100"/>
                  </a:lnTo>
                  <a:lnTo>
                    <a:pt x="0" y="25400"/>
                  </a:lnTo>
                  <a:lnTo>
                    <a:pt x="25400" y="25400"/>
                  </a:lnTo>
                  <a:lnTo>
                    <a:pt x="88900" y="0"/>
                  </a:lnTo>
                  <a:lnTo>
                    <a:pt x="63500" y="127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" name="28 Forma libre"/>
            <p:cNvSpPr/>
            <p:nvPr/>
          </p:nvSpPr>
          <p:spPr>
            <a:xfrm>
              <a:off x="3111500" y="2527300"/>
              <a:ext cx="101601" cy="38101"/>
            </a:xfrm>
            <a:custGeom>
              <a:avLst/>
              <a:gdLst/>
              <a:ahLst/>
              <a:cxnLst/>
              <a:rect l="0" t="0" r="0" b="0"/>
              <a:pathLst>
                <a:path w="101601" h="38101">
                  <a:moveTo>
                    <a:pt x="12700" y="0"/>
                  </a:moveTo>
                  <a:lnTo>
                    <a:pt x="25400" y="1270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01600" y="25400"/>
                  </a:lnTo>
                  <a:lnTo>
                    <a:pt x="50800" y="38100"/>
                  </a:lnTo>
                  <a:lnTo>
                    <a:pt x="0" y="12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29 Forma libre"/>
            <p:cNvSpPr/>
            <p:nvPr/>
          </p:nvSpPr>
          <p:spPr>
            <a:xfrm>
              <a:off x="1854200" y="1041400"/>
              <a:ext cx="2959101" cy="1473201"/>
            </a:xfrm>
            <a:custGeom>
              <a:avLst/>
              <a:gdLst/>
              <a:ahLst/>
              <a:cxnLst/>
              <a:rect l="0" t="0" r="0" b="0"/>
              <a:pathLst>
                <a:path w="2959101" h="1473201">
                  <a:moveTo>
                    <a:pt x="1892300" y="1168400"/>
                  </a:moveTo>
                  <a:lnTo>
                    <a:pt x="1879600" y="1168400"/>
                  </a:lnTo>
                  <a:lnTo>
                    <a:pt x="1828800" y="1130300"/>
                  </a:lnTo>
                  <a:lnTo>
                    <a:pt x="1752600" y="1092200"/>
                  </a:lnTo>
                  <a:lnTo>
                    <a:pt x="1790700" y="1079500"/>
                  </a:lnTo>
                  <a:lnTo>
                    <a:pt x="1803400" y="1054100"/>
                  </a:lnTo>
                  <a:lnTo>
                    <a:pt x="1828800" y="1054100"/>
                  </a:lnTo>
                  <a:lnTo>
                    <a:pt x="1790700" y="1028700"/>
                  </a:lnTo>
                  <a:lnTo>
                    <a:pt x="1828800" y="1028700"/>
                  </a:lnTo>
                  <a:lnTo>
                    <a:pt x="1816100" y="1016000"/>
                  </a:lnTo>
                  <a:lnTo>
                    <a:pt x="1854200" y="1003300"/>
                  </a:lnTo>
                  <a:lnTo>
                    <a:pt x="1816100" y="1003300"/>
                  </a:lnTo>
                  <a:lnTo>
                    <a:pt x="1828800" y="1003300"/>
                  </a:lnTo>
                  <a:lnTo>
                    <a:pt x="1816100" y="1003300"/>
                  </a:lnTo>
                  <a:lnTo>
                    <a:pt x="1765300" y="1016000"/>
                  </a:lnTo>
                  <a:lnTo>
                    <a:pt x="1752600" y="1028700"/>
                  </a:lnTo>
                  <a:lnTo>
                    <a:pt x="1727200" y="1028700"/>
                  </a:lnTo>
                  <a:lnTo>
                    <a:pt x="1689100" y="1054100"/>
                  </a:lnTo>
                  <a:lnTo>
                    <a:pt x="1701800" y="1028700"/>
                  </a:lnTo>
                  <a:lnTo>
                    <a:pt x="1689100" y="1041400"/>
                  </a:lnTo>
                  <a:lnTo>
                    <a:pt x="1701800" y="1079500"/>
                  </a:lnTo>
                  <a:lnTo>
                    <a:pt x="1752600" y="1079500"/>
                  </a:lnTo>
                  <a:lnTo>
                    <a:pt x="1739900" y="1092200"/>
                  </a:lnTo>
                  <a:lnTo>
                    <a:pt x="1714500" y="1092200"/>
                  </a:lnTo>
                  <a:lnTo>
                    <a:pt x="1638300" y="1117600"/>
                  </a:lnTo>
                  <a:lnTo>
                    <a:pt x="1625600" y="1117600"/>
                  </a:lnTo>
                  <a:lnTo>
                    <a:pt x="1638300" y="1092200"/>
                  </a:lnTo>
                  <a:lnTo>
                    <a:pt x="1600200" y="1079500"/>
                  </a:lnTo>
                  <a:lnTo>
                    <a:pt x="1638300" y="1054100"/>
                  </a:lnTo>
                  <a:lnTo>
                    <a:pt x="1638300" y="1041400"/>
                  </a:lnTo>
                  <a:lnTo>
                    <a:pt x="1574800" y="1041400"/>
                  </a:lnTo>
                  <a:lnTo>
                    <a:pt x="1562100" y="1028700"/>
                  </a:lnTo>
                  <a:lnTo>
                    <a:pt x="1587500" y="1028700"/>
                  </a:lnTo>
                  <a:lnTo>
                    <a:pt x="1600200" y="1028700"/>
                  </a:lnTo>
                  <a:lnTo>
                    <a:pt x="1574800" y="1028700"/>
                  </a:lnTo>
                  <a:lnTo>
                    <a:pt x="1562100" y="1003300"/>
                  </a:lnTo>
                  <a:lnTo>
                    <a:pt x="1574800" y="1028700"/>
                  </a:lnTo>
                  <a:lnTo>
                    <a:pt x="1562100" y="1016000"/>
                  </a:lnTo>
                  <a:lnTo>
                    <a:pt x="1536700" y="1028700"/>
                  </a:lnTo>
                  <a:lnTo>
                    <a:pt x="1511300" y="1054100"/>
                  </a:lnTo>
                  <a:lnTo>
                    <a:pt x="1485900" y="1066800"/>
                  </a:lnTo>
                  <a:lnTo>
                    <a:pt x="1485900" y="1054100"/>
                  </a:lnTo>
                  <a:lnTo>
                    <a:pt x="1485900" y="1079500"/>
                  </a:lnTo>
                  <a:lnTo>
                    <a:pt x="1485900" y="1104900"/>
                  </a:lnTo>
                  <a:lnTo>
                    <a:pt x="1460500" y="1092200"/>
                  </a:lnTo>
                  <a:lnTo>
                    <a:pt x="1447800" y="1168400"/>
                  </a:lnTo>
                  <a:lnTo>
                    <a:pt x="1422400" y="1168400"/>
                  </a:lnTo>
                  <a:lnTo>
                    <a:pt x="1409700" y="1206500"/>
                  </a:lnTo>
                  <a:lnTo>
                    <a:pt x="1422400" y="1219200"/>
                  </a:lnTo>
                  <a:lnTo>
                    <a:pt x="1435100" y="1244600"/>
                  </a:lnTo>
                  <a:lnTo>
                    <a:pt x="1460500" y="1257300"/>
                  </a:lnTo>
                  <a:lnTo>
                    <a:pt x="1409700" y="1257300"/>
                  </a:lnTo>
                  <a:lnTo>
                    <a:pt x="1358900" y="1308100"/>
                  </a:lnTo>
                  <a:lnTo>
                    <a:pt x="1358900" y="1295400"/>
                  </a:lnTo>
                  <a:lnTo>
                    <a:pt x="1384300" y="1282700"/>
                  </a:lnTo>
                  <a:lnTo>
                    <a:pt x="1346200" y="1270000"/>
                  </a:lnTo>
                  <a:lnTo>
                    <a:pt x="1320800" y="1257300"/>
                  </a:lnTo>
                  <a:lnTo>
                    <a:pt x="1257300" y="1270000"/>
                  </a:lnTo>
                  <a:lnTo>
                    <a:pt x="1295400" y="1295400"/>
                  </a:lnTo>
                  <a:lnTo>
                    <a:pt x="1270000" y="1295400"/>
                  </a:lnTo>
                  <a:lnTo>
                    <a:pt x="1270000" y="1308100"/>
                  </a:lnTo>
                  <a:lnTo>
                    <a:pt x="1244600" y="1295400"/>
                  </a:lnTo>
                  <a:lnTo>
                    <a:pt x="1257300" y="1308100"/>
                  </a:lnTo>
                  <a:lnTo>
                    <a:pt x="1231900" y="1282700"/>
                  </a:lnTo>
                  <a:lnTo>
                    <a:pt x="1219200" y="1282700"/>
                  </a:lnTo>
                  <a:lnTo>
                    <a:pt x="1219200" y="1308100"/>
                  </a:lnTo>
                  <a:lnTo>
                    <a:pt x="1244600" y="1333500"/>
                  </a:lnTo>
                  <a:lnTo>
                    <a:pt x="1231900" y="1333500"/>
                  </a:lnTo>
                  <a:lnTo>
                    <a:pt x="1231900" y="1346200"/>
                  </a:lnTo>
                  <a:lnTo>
                    <a:pt x="1219200" y="1358900"/>
                  </a:lnTo>
                  <a:lnTo>
                    <a:pt x="1282700" y="1384300"/>
                  </a:lnTo>
                  <a:lnTo>
                    <a:pt x="1270000" y="1409700"/>
                  </a:lnTo>
                  <a:lnTo>
                    <a:pt x="1257300" y="1384300"/>
                  </a:lnTo>
                  <a:lnTo>
                    <a:pt x="1231900" y="1397000"/>
                  </a:lnTo>
                  <a:lnTo>
                    <a:pt x="1257300" y="1409700"/>
                  </a:lnTo>
                  <a:lnTo>
                    <a:pt x="1231900" y="1409700"/>
                  </a:lnTo>
                  <a:lnTo>
                    <a:pt x="1244600" y="1460500"/>
                  </a:lnTo>
                  <a:lnTo>
                    <a:pt x="1231900" y="1435100"/>
                  </a:lnTo>
                  <a:lnTo>
                    <a:pt x="1219200" y="1447800"/>
                  </a:lnTo>
                  <a:lnTo>
                    <a:pt x="1206500" y="1435100"/>
                  </a:lnTo>
                  <a:lnTo>
                    <a:pt x="1181100" y="1435100"/>
                  </a:lnTo>
                  <a:lnTo>
                    <a:pt x="1181100" y="1409700"/>
                  </a:lnTo>
                  <a:lnTo>
                    <a:pt x="1168400" y="1397000"/>
                  </a:lnTo>
                  <a:lnTo>
                    <a:pt x="1193800" y="1371600"/>
                  </a:lnTo>
                  <a:lnTo>
                    <a:pt x="1231900" y="1397000"/>
                  </a:lnTo>
                  <a:lnTo>
                    <a:pt x="1244600" y="1384300"/>
                  </a:lnTo>
                  <a:lnTo>
                    <a:pt x="1219200" y="1371600"/>
                  </a:lnTo>
                  <a:lnTo>
                    <a:pt x="1168400" y="1371600"/>
                  </a:lnTo>
                  <a:lnTo>
                    <a:pt x="1155700" y="1358900"/>
                  </a:lnTo>
                  <a:lnTo>
                    <a:pt x="1168400" y="1346200"/>
                  </a:lnTo>
                  <a:lnTo>
                    <a:pt x="1143000" y="1333500"/>
                  </a:lnTo>
                  <a:lnTo>
                    <a:pt x="1092200" y="1282700"/>
                  </a:lnTo>
                  <a:lnTo>
                    <a:pt x="1104900" y="1231900"/>
                  </a:lnTo>
                  <a:lnTo>
                    <a:pt x="1066800" y="1206500"/>
                  </a:lnTo>
                  <a:lnTo>
                    <a:pt x="1003300" y="1181100"/>
                  </a:lnTo>
                  <a:lnTo>
                    <a:pt x="1041400" y="1181100"/>
                  </a:lnTo>
                  <a:lnTo>
                    <a:pt x="1003300" y="1168400"/>
                  </a:lnTo>
                  <a:lnTo>
                    <a:pt x="965200" y="1155700"/>
                  </a:lnTo>
                  <a:lnTo>
                    <a:pt x="939800" y="1130300"/>
                  </a:lnTo>
                  <a:lnTo>
                    <a:pt x="952500" y="1130300"/>
                  </a:lnTo>
                  <a:lnTo>
                    <a:pt x="914400" y="1079500"/>
                  </a:lnTo>
                  <a:lnTo>
                    <a:pt x="889000" y="1104900"/>
                  </a:lnTo>
                  <a:lnTo>
                    <a:pt x="876300" y="1079500"/>
                  </a:lnTo>
                  <a:lnTo>
                    <a:pt x="889000" y="1066800"/>
                  </a:lnTo>
                  <a:lnTo>
                    <a:pt x="876300" y="1066800"/>
                  </a:lnTo>
                  <a:lnTo>
                    <a:pt x="825500" y="1079500"/>
                  </a:lnTo>
                  <a:lnTo>
                    <a:pt x="825500" y="1104900"/>
                  </a:lnTo>
                  <a:lnTo>
                    <a:pt x="838200" y="1130300"/>
                  </a:lnTo>
                  <a:lnTo>
                    <a:pt x="876300" y="1155700"/>
                  </a:lnTo>
                  <a:lnTo>
                    <a:pt x="901700" y="1193800"/>
                  </a:lnTo>
                  <a:lnTo>
                    <a:pt x="927100" y="1219200"/>
                  </a:lnTo>
                  <a:lnTo>
                    <a:pt x="977900" y="1219200"/>
                  </a:lnTo>
                  <a:lnTo>
                    <a:pt x="965200" y="1244600"/>
                  </a:lnTo>
                  <a:lnTo>
                    <a:pt x="1041400" y="1282700"/>
                  </a:lnTo>
                  <a:lnTo>
                    <a:pt x="1066800" y="1295400"/>
                  </a:lnTo>
                  <a:lnTo>
                    <a:pt x="1054100" y="1308100"/>
                  </a:lnTo>
                  <a:lnTo>
                    <a:pt x="1016000" y="1282700"/>
                  </a:lnTo>
                  <a:lnTo>
                    <a:pt x="990600" y="1295400"/>
                  </a:lnTo>
                  <a:lnTo>
                    <a:pt x="990600" y="1320800"/>
                  </a:lnTo>
                  <a:lnTo>
                    <a:pt x="1016000" y="1333500"/>
                  </a:lnTo>
                  <a:lnTo>
                    <a:pt x="1016000" y="1346200"/>
                  </a:lnTo>
                  <a:lnTo>
                    <a:pt x="990600" y="1358900"/>
                  </a:lnTo>
                  <a:lnTo>
                    <a:pt x="977900" y="1397000"/>
                  </a:lnTo>
                  <a:lnTo>
                    <a:pt x="952500" y="1384300"/>
                  </a:lnTo>
                  <a:lnTo>
                    <a:pt x="977900" y="1346200"/>
                  </a:lnTo>
                  <a:lnTo>
                    <a:pt x="952500" y="1308100"/>
                  </a:lnTo>
                  <a:lnTo>
                    <a:pt x="939800" y="1308100"/>
                  </a:lnTo>
                  <a:lnTo>
                    <a:pt x="927100" y="1282700"/>
                  </a:lnTo>
                  <a:lnTo>
                    <a:pt x="901700" y="1270000"/>
                  </a:lnTo>
                  <a:lnTo>
                    <a:pt x="889000" y="1257300"/>
                  </a:lnTo>
                  <a:lnTo>
                    <a:pt x="863600" y="1257300"/>
                  </a:lnTo>
                  <a:lnTo>
                    <a:pt x="800100" y="1206500"/>
                  </a:lnTo>
                  <a:lnTo>
                    <a:pt x="787400" y="1206500"/>
                  </a:lnTo>
                  <a:lnTo>
                    <a:pt x="762000" y="1181100"/>
                  </a:lnTo>
                  <a:lnTo>
                    <a:pt x="749300" y="1130300"/>
                  </a:lnTo>
                  <a:lnTo>
                    <a:pt x="698500" y="1117600"/>
                  </a:lnTo>
                  <a:lnTo>
                    <a:pt x="596900" y="1181100"/>
                  </a:lnTo>
                  <a:lnTo>
                    <a:pt x="558800" y="1168400"/>
                  </a:lnTo>
                  <a:lnTo>
                    <a:pt x="558800" y="1155700"/>
                  </a:lnTo>
                  <a:lnTo>
                    <a:pt x="546100" y="1168400"/>
                  </a:lnTo>
                  <a:lnTo>
                    <a:pt x="546100" y="1155700"/>
                  </a:lnTo>
                  <a:lnTo>
                    <a:pt x="546100" y="1168400"/>
                  </a:lnTo>
                  <a:lnTo>
                    <a:pt x="508000" y="1155700"/>
                  </a:lnTo>
                  <a:lnTo>
                    <a:pt x="482600" y="1168400"/>
                  </a:lnTo>
                  <a:lnTo>
                    <a:pt x="482600" y="1206500"/>
                  </a:lnTo>
                  <a:lnTo>
                    <a:pt x="482600" y="1231900"/>
                  </a:lnTo>
                  <a:lnTo>
                    <a:pt x="444500" y="1257300"/>
                  </a:lnTo>
                  <a:lnTo>
                    <a:pt x="406400" y="1257300"/>
                  </a:lnTo>
                  <a:lnTo>
                    <a:pt x="355600" y="1320800"/>
                  </a:lnTo>
                  <a:lnTo>
                    <a:pt x="355600" y="1346200"/>
                  </a:lnTo>
                  <a:lnTo>
                    <a:pt x="368300" y="1358900"/>
                  </a:lnTo>
                  <a:lnTo>
                    <a:pt x="342900" y="1384300"/>
                  </a:lnTo>
                  <a:lnTo>
                    <a:pt x="342900" y="1409700"/>
                  </a:lnTo>
                  <a:lnTo>
                    <a:pt x="304800" y="1409700"/>
                  </a:lnTo>
                  <a:lnTo>
                    <a:pt x="279400" y="1447800"/>
                  </a:lnTo>
                  <a:lnTo>
                    <a:pt x="203200" y="1447800"/>
                  </a:lnTo>
                  <a:lnTo>
                    <a:pt x="165100" y="1473200"/>
                  </a:lnTo>
                  <a:lnTo>
                    <a:pt x="139700" y="1460500"/>
                  </a:lnTo>
                  <a:lnTo>
                    <a:pt x="127000" y="1447800"/>
                  </a:lnTo>
                  <a:lnTo>
                    <a:pt x="127000" y="1435100"/>
                  </a:lnTo>
                  <a:lnTo>
                    <a:pt x="101600" y="1422400"/>
                  </a:lnTo>
                  <a:lnTo>
                    <a:pt x="88900" y="1422400"/>
                  </a:lnTo>
                  <a:lnTo>
                    <a:pt x="63500" y="1435100"/>
                  </a:lnTo>
                  <a:lnTo>
                    <a:pt x="25400" y="1435100"/>
                  </a:lnTo>
                  <a:lnTo>
                    <a:pt x="25400" y="1422400"/>
                  </a:lnTo>
                  <a:lnTo>
                    <a:pt x="25400" y="1371600"/>
                  </a:lnTo>
                  <a:lnTo>
                    <a:pt x="12700" y="1371600"/>
                  </a:lnTo>
                  <a:lnTo>
                    <a:pt x="0" y="1358900"/>
                  </a:lnTo>
                  <a:lnTo>
                    <a:pt x="38100" y="1270000"/>
                  </a:lnTo>
                  <a:lnTo>
                    <a:pt x="38100" y="1219200"/>
                  </a:lnTo>
                  <a:lnTo>
                    <a:pt x="38100" y="1206500"/>
                  </a:lnTo>
                  <a:lnTo>
                    <a:pt x="38100" y="1193800"/>
                  </a:lnTo>
                  <a:lnTo>
                    <a:pt x="25400" y="1181100"/>
                  </a:lnTo>
                  <a:lnTo>
                    <a:pt x="12700" y="1181100"/>
                  </a:lnTo>
                  <a:lnTo>
                    <a:pt x="63500" y="1143000"/>
                  </a:lnTo>
                  <a:lnTo>
                    <a:pt x="101600" y="1155700"/>
                  </a:lnTo>
                  <a:lnTo>
                    <a:pt x="139700" y="1155700"/>
                  </a:lnTo>
                  <a:lnTo>
                    <a:pt x="190500" y="1168400"/>
                  </a:lnTo>
                  <a:lnTo>
                    <a:pt x="292100" y="1168400"/>
                  </a:lnTo>
                  <a:lnTo>
                    <a:pt x="330200" y="1104900"/>
                  </a:lnTo>
                  <a:lnTo>
                    <a:pt x="330200" y="1066800"/>
                  </a:lnTo>
                  <a:lnTo>
                    <a:pt x="317500" y="1066800"/>
                  </a:lnTo>
                  <a:lnTo>
                    <a:pt x="330200" y="1066800"/>
                  </a:lnTo>
                  <a:lnTo>
                    <a:pt x="317500" y="1041400"/>
                  </a:lnTo>
                  <a:lnTo>
                    <a:pt x="279400" y="1016000"/>
                  </a:lnTo>
                  <a:lnTo>
                    <a:pt x="279400" y="1003300"/>
                  </a:lnTo>
                  <a:lnTo>
                    <a:pt x="266700" y="1003300"/>
                  </a:lnTo>
                  <a:lnTo>
                    <a:pt x="279400" y="990600"/>
                  </a:lnTo>
                  <a:lnTo>
                    <a:pt x="266700" y="990600"/>
                  </a:lnTo>
                  <a:lnTo>
                    <a:pt x="241300" y="990600"/>
                  </a:lnTo>
                  <a:lnTo>
                    <a:pt x="241300" y="977900"/>
                  </a:lnTo>
                  <a:lnTo>
                    <a:pt x="203200" y="977900"/>
                  </a:lnTo>
                  <a:lnTo>
                    <a:pt x="190500" y="965200"/>
                  </a:lnTo>
                  <a:lnTo>
                    <a:pt x="203200" y="965200"/>
                  </a:lnTo>
                  <a:lnTo>
                    <a:pt x="190500" y="952500"/>
                  </a:lnTo>
                  <a:lnTo>
                    <a:pt x="203200" y="952500"/>
                  </a:lnTo>
                  <a:lnTo>
                    <a:pt x="177800" y="952500"/>
                  </a:lnTo>
                  <a:lnTo>
                    <a:pt x="241300" y="927100"/>
                  </a:lnTo>
                  <a:lnTo>
                    <a:pt x="266700" y="952500"/>
                  </a:lnTo>
                  <a:lnTo>
                    <a:pt x="292100" y="939800"/>
                  </a:lnTo>
                  <a:lnTo>
                    <a:pt x="317500" y="939800"/>
                  </a:lnTo>
                  <a:lnTo>
                    <a:pt x="292100" y="901700"/>
                  </a:lnTo>
                  <a:lnTo>
                    <a:pt x="317500" y="901700"/>
                  </a:lnTo>
                  <a:lnTo>
                    <a:pt x="317500" y="914400"/>
                  </a:lnTo>
                  <a:lnTo>
                    <a:pt x="368300" y="914400"/>
                  </a:lnTo>
                  <a:lnTo>
                    <a:pt x="381000" y="901700"/>
                  </a:lnTo>
                  <a:lnTo>
                    <a:pt x="368300" y="901700"/>
                  </a:lnTo>
                  <a:lnTo>
                    <a:pt x="431800" y="876300"/>
                  </a:lnTo>
                  <a:lnTo>
                    <a:pt x="431800" y="850900"/>
                  </a:lnTo>
                  <a:lnTo>
                    <a:pt x="495300" y="825500"/>
                  </a:lnTo>
                  <a:lnTo>
                    <a:pt x="533400" y="825500"/>
                  </a:lnTo>
                  <a:lnTo>
                    <a:pt x="495300" y="825500"/>
                  </a:lnTo>
                  <a:lnTo>
                    <a:pt x="533400" y="825500"/>
                  </a:lnTo>
                  <a:lnTo>
                    <a:pt x="508000" y="812800"/>
                  </a:lnTo>
                  <a:lnTo>
                    <a:pt x="546100" y="762000"/>
                  </a:lnTo>
                  <a:lnTo>
                    <a:pt x="596900" y="736600"/>
                  </a:lnTo>
                  <a:lnTo>
                    <a:pt x="635000" y="749300"/>
                  </a:lnTo>
                  <a:lnTo>
                    <a:pt x="635000" y="736600"/>
                  </a:lnTo>
                  <a:lnTo>
                    <a:pt x="673100" y="723900"/>
                  </a:lnTo>
                  <a:lnTo>
                    <a:pt x="685800" y="749300"/>
                  </a:lnTo>
                  <a:lnTo>
                    <a:pt x="698500" y="723900"/>
                  </a:lnTo>
                  <a:lnTo>
                    <a:pt x="736600" y="736600"/>
                  </a:lnTo>
                  <a:lnTo>
                    <a:pt x="698500" y="723900"/>
                  </a:lnTo>
                  <a:lnTo>
                    <a:pt x="711200" y="698500"/>
                  </a:lnTo>
                  <a:lnTo>
                    <a:pt x="685800" y="698500"/>
                  </a:lnTo>
                  <a:lnTo>
                    <a:pt x="698500" y="673100"/>
                  </a:lnTo>
                  <a:lnTo>
                    <a:pt x="685800" y="660400"/>
                  </a:lnTo>
                  <a:lnTo>
                    <a:pt x="673100" y="647700"/>
                  </a:lnTo>
                  <a:lnTo>
                    <a:pt x="673100" y="609600"/>
                  </a:lnTo>
                  <a:lnTo>
                    <a:pt x="685800" y="609600"/>
                  </a:lnTo>
                  <a:lnTo>
                    <a:pt x="685800" y="596900"/>
                  </a:lnTo>
                  <a:lnTo>
                    <a:pt x="711200" y="596900"/>
                  </a:lnTo>
                  <a:lnTo>
                    <a:pt x="723900" y="609600"/>
                  </a:lnTo>
                  <a:lnTo>
                    <a:pt x="711200" y="596900"/>
                  </a:lnTo>
                  <a:lnTo>
                    <a:pt x="736600" y="584200"/>
                  </a:lnTo>
                  <a:lnTo>
                    <a:pt x="749300" y="609600"/>
                  </a:lnTo>
                  <a:lnTo>
                    <a:pt x="774700" y="609600"/>
                  </a:lnTo>
                  <a:lnTo>
                    <a:pt x="774700" y="622300"/>
                  </a:lnTo>
                  <a:lnTo>
                    <a:pt x="762000" y="622300"/>
                  </a:lnTo>
                  <a:lnTo>
                    <a:pt x="749300" y="647700"/>
                  </a:lnTo>
                  <a:lnTo>
                    <a:pt x="723900" y="647700"/>
                  </a:lnTo>
                  <a:lnTo>
                    <a:pt x="736600" y="647700"/>
                  </a:lnTo>
                  <a:lnTo>
                    <a:pt x="774700" y="647700"/>
                  </a:lnTo>
                  <a:lnTo>
                    <a:pt x="774700" y="673100"/>
                  </a:lnTo>
                  <a:lnTo>
                    <a:pt x="749300" y="673100"/>
                  </a:lnTo>
                  <a:lnTo>
                    <a:pt x="736600" y="660400"/>
                  </a:lnTo>
                  <a:lnTo>
                    <a:pt x="723900" y="673100"/>
                  </a:lnTo>
                  <a:lnTo>
                    <a:pt x="736600" y="685800"/>
                  </a:lnTo>
                  <a:lnTo>
                    <a:pt x="723900" y="685800"/>
                  </a:lnTo>
                  <a:lnTo>
                    <a:pt x="749300" y="685800"/>
                  </a:lnTo>
                  <a:lnTo>
                    <a:pt x="736600" y="698500"/>
                  </a:lnTo>
                  <a:lnTo>
                    <a:pt x="787400" y="698500"/>
                  </a:lnTo>
                  <a:lnTo>
                    <a:pt x="774700" y="723900"/>
                  </a:lnTo>
                  <a:lnTo>
                    <a:pt x="825500" y="711200"/>
                  </a:lnTo>
                  <a:lnTo>
                    <a:pt x="838200" y="698500"/>
                  </a:lnTo>
                  <a:lnTo>
                    <a:pt x="850900" y="698500"/>
                  </a:lnTo>
                  <a:lnTo>
                    <a:pt x="838200" y="711200"/>
                  </a:lnTo>
                  <a:lnTo>
                    <a:pt x="863600" y="698500"/>
                  </a:lnTo>
                  <a:lnTo>
                    <a:pt x="889000" y="723900"/>
                  </a:lnTo>
                  <a:lnTo>
                    <a:pt x="914400" y="736600"/>
                  </a:lnTo>
                  <a:lnTo>
                    <a:pt x="914400" y="723900"/>
                  </a:lnTo>
                  <a:lnTo>
                    <a:pt x="901700" y="723900"/>
                  </a:lnTo>
                  <a:lnTo>
                    <a:pt x="889000" y="723900"/>
                  </a:lnTo>
                  <a:lnTo>
                    <a:pt x="889000" y="711200"/>
                  </a:lnTo>
                  <a:lnTo>
                    <a:pt x="901700" y="723900"/>
                  </a:lnTo>
                  <a:lnTo>
                    <a:pt x="1054100" y="685800"/>
                  </a:lnTo>
                  <a:lnTo>
                    <a:pt x="1066800" y="685800"/>
                  </a:lnTo>
                  <a:lnTo>
                    <a:pt x="1066800" y="698500"/>
                  </a:lnTo>
                  <a:lnTo>
                    <a:pt x="1104900" y="698500"/>
                  </a:lnTo>
                  <a:lnTo>
                    <a:pt x="1117600" y="673100"/>
                  </a:lnTo>
                  <a:lnTo>
                    <a:pt x="1143000" y="673100"/>
                  </a:lnTo>
                  <a:lnTo>
                    <a:pt x="1168400" y="673100"/>
                  </a:lnTo>
                  <a:lnTo>
                    <a:pt x="1155700" y="622300"/>
                  </a:lnTo>
                  <a:lnTo>
                    <a:pt x="1181100" y="584200"/>
                  </a:lnTo>
                  <a:lnTo>
                    <a:pt x="1181100" y="571500"/>
                  </a:lnTo>
                  <a:lnTo>
                    <a:pt x="1219200" y="558800"/>
                  </a:lnTo>
                  <a:lnTo>
                    <a:pt x="1244600" y="584200"/>
                  </a:lnTo>
                  <a:lnTo>
                    <a:pt x="1257300" y="596900"/>
                  </a:lnTo>
                  <a:lnTo>
                    <a:pt x="1295400" y="584200"/>
                  </a:lnTo>
                  <a:lnTo>
                    <a:pt x="1295400" y="533400"/>
                  </a:lnTo>
                  <a:lnTo>
                    <a:pt x="1270000" y="533400"/>
                  </a:lnTo>
                  <a:lnTo>
                    <a:pt x="1257300" y="520700"/>
                  </a:lnTo>
                  <a:lnTo>
                    <a:pt x="1257300" y="495300"/>
                  </a:lnTo>
                  <a:lnTo>
                    <a:pt x="1333500" y="482600"/>
                  </a:lnTo>
                  <a:lnTo>
                    <a:pt x="1422400" y="482600"/>
                  </a:lnTo>
                  <a:lnTo>
                    <a:pt x="1422400" y="469900"/>
                  </a:lnTo>
                  <a:lnTo>
                    <a:pt x="1460500" y="469900"/>
                  </a:lnTo>
                  <a:lnTo>
                    <a:pt x="1511300" y="469900"/>
                  </a:lnTo>
                  <a:lnTo>
                    <a:pt x="1511300" y="482600"/>
                  </a:lnTo>
                  <a:lnTo>
                    <a:pt x="1511300" y="469900"/>
                  </a:lnTo>
                  <a:lnTo>
                    <a:pt x="1460500" y="457200"/>
                  </a:lnTo>
                  <a:lnTo>
                    <a:pt x="1447800" y="444500"/>
                  </a:lnTo>
                  <a:lnTo>
                    <a:pt x="1447800" y="431800"/>
                  </a:lnTo>
                  <a:lnTo>
                    <a:pt x="1371600" y="444500"/>
                  </a:lnTo>
                  <a:lnTo>
                    <a:pt x="1346200" y="457200"/>
                  </a:lnTo>
                  <a:lnTo>
                    <a:pt x="1231900" y="469900"/>
                  </a:lnTo>
                  <a:lnTo>
                    <a:pt x="1244600" y="457200"/>
                  </a:lnTo>
                  <a:lnTo>
                    <a:pt x="1231900" y="457200"/>
                  </a:lnTo>
                  <a:lnTo>
                    <a:pt x="1244600" y="444500"/>
                  </a:lnTo>
                  <a:lnTo>
                    <a:pt x="1219200" y="457200"/>
                  </a:lnTo>
                  <a:lnTo>
                    <a:pt x="1219200" y="444500"/>
                  </a:lnTo>
                  <a:lnTo>
                    <a:pt x="1181100" y="444500"/>
                  </a:lnTo>
                  <a:lnTo>
                    <a:pt x="1181100" y="406400"/>
                  </a:lnTo>
                  <a:lnTo>
                    <a:pt x="1168400" y="342900"/>
                  </a:lnTo>
                  <a:lnTo>
                    <a:pt x="1206500" y="330200"/>
                  </a:lnTo>
                  <a:lnTo>
                    <a:pt x="1206500" y="317500"/>
                  </a:lnTo>
                  <a:lnTo>
                    <a:pt x="1295400" y="266700"/>
                  </a:lnTo>
                  <a:lnTo>
                    <a:pt x="1333500" y="254000"/>
                  </a:lnTo>
                  <a:lnTo>
                    <a:pt x="1320800" y="228600"/>
                  </a:lnTo>
                  <a:lnTo>
                    <a:pt x="1282700" y="215900"/>
                  </a:lnTo>
                  <a:lnTo>
                    <a:pt x="1206500" y="215900"/>
                  </a:lnTo>
                  <a:lnTo>
                    <a:pt x="1193800" y="228600"/>
                  </a:lnTo>
                  <a:lnTo>
                    <a:pt x="1206500" y="228600"/>
                  </a:lnTo>
                  <a:lnTo>
                    <a:pt x="1168400" y="241300"/>
                  </a:lnTo>
                  <a:lnTo>
                    <a:pt x="1181100" y="241300"/>
                  </a:lnTo>
                  <a:lnTo>
                    <a:pt x="1168400" y="254000"/>
                  </a:lnTo>
                  <a:lnTo>
                    <a:pt x="1181100" y="279400"/>
                  </a:lnTo>
                  <a:lnTo>
                    <a:pt x="1143000" y="304800"/>
                  </a:lnTo>
                  <a:lnTo>
                    <a:pt x="1104900" y="317500"/>
                  </a:lnTo>
                  <a:lnTo>
                    <a:pt x="1066800" y="342900"/>
                  </a:lnTo>
                  <a:lnTo>
                    <a:pt x="1054100" y="342900"/>
                  </a:lnTo>
                  <a:lnTo>
                    <a:pt x="1041400" y="342900"/>
                  </a:lnTo>
                  <a:lnTo>
                    <a:pt x="1054100" y="355600"/>
                  </a:lnTo>
                  <a:lnTo>
                    <a:pt x="1016000" y="355600"/>
                  </a:lnTo>
                  <a:lnTo>
                    <a:pt x="1028700" y="393700"/>
                  </a:lnTo>
                  <a:lnTo>
                    <a:pt x="1016000" y="393700"/>
                  </a:lnTo>
                  <a:lnTo>
                    <a:pt x="1016000" y="431800"/>
                  </a:lnTo>
                  <a:lnTo>
                    <a:pt x="1041400" y="444500"/>
                  </a:lnTo>
                  <a:lnTo>
                    <a:pt x="1092200" y="469900"/>
                  </a:lnTo>
                  <a:lnTo>
                    <a:pt x="1066800" y="482600"/>
                  </a:lnTo>
                  <a:lnTo>
                    <a:pt x="1041400" y="495300"/>
                  </a:lnTo>
                  <a:lnTo>
                    <a:pt x="1041400" y="482600"/>
                  </a:lnTo>
                  <a:lnTo>
                    <a:pt x="977900" y="482600"/>
                  </a:lnTo>
                  <a:lnTo>
                    <a:pt x="1041400" y="495300"/>
                  </a:lnTo>
                  <a:lnTo>
                    <a:pt x="1066800" y="482600"/>
                  </a:lnTo>
                  <a:lnTo>
                    <a:pt x="1066800" y="495300"/>
                  </a:lnTo>
                  <a:lnTo>
                    <a:pt x="1041400" y="508000"/>
                  </a:lnTo>
                  <a:lnTo>
                    <a:pt x="1028700" y="495300"/>
                  </a:lnTo>
                  <a:lnTo>
                    <a:pt x="1016000" y="520700"/>
                  </a:lnTo>
                  <a:lnTo>
                    <a:pt x="977900" y="520700"/>
                  </a:lnTo>
                  <a:lnTo>
                    <a:pt x="1003300" y="533400"/>
                  </a:lnTo>
                  <a:lnTo>
                    <a:pt x="990600" y="533400"/>
                  </a:lnTo>
                  <a:lnTo>
                    <a:pt x="1003300" y="533400"/>
                  </a:lnTo>
                  <a:lnTo>
                    <a:pt x="1003300" y="558800"/>
                  </a:lnTo>
                  <a:lnTo>
                    <a:pt x="990600" y="558800"/>
                  </a:lnTo>
                  <a:lnTo>
                    <a:pt x="1003300" y="571500"/>
                  </a:lnTo>
                  <a:lnTo>
                    <a:pt x="965200" y="635000"/>
                  </a:lnTo>
                  <a:lnTo>
                    <a:pt x="927100" y="622300"/>
                  </a:lnTo>
                  <a:lnTo>
                    <a:pt x="901700" y="660400"/>
                  </a:lnTo>
                  <a:lnTo>
                    <a:pt x="863600" y="660400"/>
                  </a:lnTo>
                  <a:lnTo>
                    <a:pt x="850900" y="660400"/>
                  </a:lnTo>
                  <a:lnTo>
                    <a:pt x="863600" y="647700"/>
                  </a:lnTo>
                  <a:lnTo>
                    <a:pt x="838200" y="622300"/>
                  </a:lnTo>
                  <a:lnTo>
                    <a:pt x="850900" y="622300"/>
                  </a:lnTo>
                  <a:lnTo>
                    <a:pt x="850900" y="609600"/>
                  </a:lnTo>
                  <a:lnTo>
                    <a:pt x="812800" y="558800"/>
                  </a:lnTo>
                  <a:lnTo>
                    <a:pt x="812800" y="533400"/>
                  </a:lnTo>
                  <a:lnTo>
                    <a:pt x="800100" y="533400"/>
                  </a:lnTo>
                  <a:lnTo>
                    <a:pt x="787400" y="533400"/>
                  </a:lnTo>
                  <a:lnTo>
                    <a:pt x="800100" y="508000"/>
                  </a:lnTo>
                  <a:lnTo>
                    <a:pt x="774700" y="495300"/>
                  </a:lnTo>
                  <a:lnTo>
                    <a:pt x="762000" y="469900"/>
                  </a:lnTo>
                  <a:lnTo>
                    <a:pt x="749300" y="508000"/>
                  </a:lnTo>
                  <a:lnTo>
                    <a:pt x="723900" y="495300"/>
                  </a:lnTo>
                  <a:lnTo>
                    <a:pt x="673100" y="546100"/>
                  </a:lnTo>
                  <a:lnTo>
                    <a:pt x="609600" y="546100"/>
                  </a:lnTo>
                  <a:lnTo>
                    <a:pt x="622300" y="533400"/>
                  </a:lnTo>
                  <a:lnTo>
                    <a:pt x="571500" y="520700"/>
                  </a:lnTo>
                  <a:lnTo>
                    <a:pt x="571500" y="508000"/>
                  </a:lnTo>
                  <a:lnTo>
                    <a:pt x="596900" y="508000"/>
                  </a:lnTo>
                  <a:lnTo>
                    <a:pt x="609600" y="508000"/>
                  </a:lnTo>
                  <a:lnTo>
                    <a:pt x="596900" y="508000"/>
                  </a:lnTo>
                  <a:lnTo>
                    <a:pt x="584200" y="508000"/>
                  </a:lnTo>
                  <a:lnTo>
                    <a:pt x="596900" y="495300"/>
                  </a:lnTo>
                  <a:lnTo>
                    <a:pt x="609600" y="482600"/>
                  </a:lnTo>
                  <a:lnTo>
                    <a:pt x="584200" y="495300"/>
                  </a:lnTo>
                  <a:lnTo>
                    <a:pt x="571500" y="495300"/>
                  </a:lnTo>
                  <a:lnTo>
                    <a:pt x="558800" y="482600"/>
                  </a:lnTo>
                  <a:lnTo>
                    <a:pt x="571500" y="482600"/>
                  </a:lnTo>
                  <a:lnTo>
                    <a:pt x="609600" y="469900"/>
                  </a:lnTo>
                  <a:lnTo>
                    <a:pt x="584200" y="469900"/>
                  </a:lnTo>
                  <a:lnTo>
                    <a:pt x="609600" y="444500"/>
                  </a:lnTo>
                  <a:lnTo>
                    <a:pt x="609600" y="457200"/>
                  </a:lnTo>
                  <a:lnTo>
                    <a:pt x="635000" y="444500"/>
                  </a:lnTo>
                  <a:lnTo>
                    <a:pt x="596900" y="444500"/>
                  </a:lnTo>
                  <a:lnTo>
                    <a:pt x="584200" y="469900"/>
                  </a:lnTo>
                  <a:lnTo>
                    <a:pt x="584200" y="444500"/>
                  </a:lnTo>
                  <a:lnTo>
                    <a:pt x="571500" y="457200"/>
                  </a:lnTo>
                  <a:lnTo>
                    <a:pt x="558800" y="444500"/>
                  </a:lnTo>
                  <a:lnTo>
                    <a:pt x="584200" y="431800"/>
                  </a:lnTo>
                  <a:lnTo>
                    <a:pt x="571500" y="431800"/>
                  </a:lnTo>
                  <a:lnTo>
                    <a:pt x="558800" y="431800"/>
                  </a:lnTo>
                  <a:lnTo>
                    <a:pt x="558800" y="419100"/>
                  </a:lnTo>
                  <a:lnTo>
                    <a:pt x="584200" y="419100"/>
                  </a:lnTo>
                  <a:lnTo>
                    <a:pt x="558800" y="419100"/>
                  </a:lnTo>
                  <a:lnTo>
                    <a:pt x="558800" y="406400"/>
                  </a:lnTo>
                  <a:lnTo>
                    <a:pt x="584200" y="406400"/>
                  </a:lnTo>
                  <a:lnTo>
                    <a:pt x="558800" y="406400"/>
                  </a:lnTo>
                  <a:lnTo>
                    <a:pt x="584200" y="406400"/>
                  </a:lnTo>
                  <a:lnTo>
                    <a:pt x="558800" y="393700"/>
                  </a:lnTo>
                  <a:lnTo>
                    <a:pt x="622300" y="381000"/>
                  </a:lnTo>
                  <a:lnTo>
                    <a:pt x="558800" y="381000"/>
                  </a:lnTo>
                  <a:lnTo>
                    <a:pt x="558800" y="368300"/>
                  </a:lnTo>
                  <a:lnTo>
                    <a:pt x="609600" y="381000"/>
                  </a:lnTo>
                  <a:lnTo>
                    <a:pt x="596900" y="368300"/>
                  </a:lnTo>
                  <a:lnTo>
                    <a:pt x="609600" y="368300"/>
                  </a:lnTo>
                  <a:lnTo>
                    <a:pt x="609600" y="381000"/>
                  </a:lnTo>
                  <a:lnTo>
                    <a:pt x="622300" y="355600"/>
                  </a:lnTo>
                  <a:lnTo>
                    <a:pt x="635000" y="381000"/>
                  </a:lnTo>
                  <a:lnTo>
                    <a:pt x="647700" y="368300"/>
                  </a:lnTo>
                  <a:lnTo>
                    <a:pt x="596900" y="355600"/>
                  </a:lnTo>
                  <a:lnTo>
                    <a:pt x="673100" y="355600"/>
                  </a:lnTo>
                  <a:lnTo>
                    <a:pt x="635000" y="355600"/>
                  </a:lnTo>
                  <a:lnTo>
                    <a:pt x="622300" y="342900"/>
                  </a:lnTo>
                  <a:lnTo>
                    <a:pt x="673100" y="342900"/>
                  </a:lnTo>
                  <a:lnTo>
                    <a:pt x="660400" y="342900"/>
                  </a:lnTo>
                  <a:lnTo>
                    <a:pt x="698500" y="342900"/>
                  </a:lnTo>
                  <a:lnTo>
                    <a:pt x="673100" y="330200"/>
                  </a:lnTo>
                  <a:lnTo>
                    <a:pt x="698500" y="330200"/>
                  </a:lnTo>
                  <a:lnTo>
                    <a:pt x="698500" y="317500"/>
                  </a:lnTo>
                  <a:lnTo>
                    <a:pt x="711200" y="330200"/>
                  </a:lnTo>
                  <a:lnTo>
                    <a:pt x="736600" y="317500"/>
                  </a:lnTo>
                  <a:lnTo>
                    <a:pt x="749300" y="330200"/>
                  </a:lnTo>
                  <a:lnTo>
                    <a:pt x="749300" y="317500"/>
                  </a:lnTo>
                  <a:lnTo>
                    <a:pt x="774700" y="317500"/>
                  </a:lnTo>
                  <a:lnTo>
                    <a:pt x="800100" y="304800"/>
                  </a:lnTo>
                  <a:lnTo>
                    <a:pt x="787400" y="292100"/>
                  </a:lnTo>
                  <a:lnTo>
                    <a:pt x="762000" y="304800"/>
                  </a:lnTo>
                  <a:lnTo>
                    <a:pt x="774700" y="304800"/>
                  </a:lnTo>
                  <a:lnTo>
                    <a:pt x="749300" y="317500"/>
                  </a:lnTo>
                  <a:lnTo>
                    <a:pt x="749300" y="304800"/>
                  </a:lnTo>
                  <a:lnTo>
                    <a:pt x="723900" y="304800"/>
                  </a:lnTo>
                  <a:lnTo>
                    <a:pt x="762000" y="279400"/>
                  </a:lnTo>
                  <a:lnTo>
                    <a:pt x="774700" y="266700"/>
                  </a:lnTo>
                  <a:lnTo>
                    <a:pt x="812800" y="279400"/>
                  </a:lnTo>
                  <a:lnTo>
                    <a:pt x="800100" y="266700"/>
                  </a:lnTo>
                  <a:lnTo>
                    <a:pt x="825500" y="254000"/>
                  </a:lnTo>
                  <a:lnTo>
                    <a:pt x="787400" y="254000"/>
                  </a:lnTo>
                  <a:lnTo>
                    <a:pt x="850900" y="241300"/>
                  </a:lnTo>
                  <a:lnTo>
                    <a:pt x="825500" y="241300"/>
                  </a:lnTo>
                  <a:lnTo>
                    <a:pt x="838200" y="215900"/>
                  </a:lnTo>
                  <a:lnTo>
                    <a:pt x="863600" y="215900"/>
                  </a:lnTo>
                  <a:lnTo>
                    <a:pt x="850900" y="203200"/>
                  </a:lnTo>
                  <a:lnTo>
                    <a:pt x="901700" y="203200"/>
                  </a:lnTo>
                  <a:lnTo>
                    <a:pt x="863600" y="203200"/>
                  </a:lnTo>
                  <a:lnTo>
                    <a:pt x="876300" y="203200"/>
                  </a:lnTo>
                  <a:lnTo>
                    <a:pt x="850900" y="190500"/>
                  </a:lnTo>
                  <a:lnTo>
                    <a:pt x="889000" y="190500"/>
                  </a:lnTo>
                  <a:lnTo>
                    <a:pt x="863600" y="177800"/>
                  </a:lnTo>
                  <a:lnTo>
                    <a:pt x="889000" y="177800"/>
                  </a:lnTo>
                  <a:lnTo>
                    <a:pt x="876300" y="177800"/>
                  </a:lnTo>
                  <a:lnTo>
                    <a:pt x="914400" y="165100"/>
                  </a:lnTo>
                  <a:lnTo>
                    <a:pt x="965200" y="165100"/>
                  </a:lnTo>
                  <a:lnTo>
                    <a:pt x="914400" y="165100"/>
                  </a:lnTo>
                  <a:lnTo>
                    <a:pt x="939800" y="152400"/>
                  </a:lnTo>
                  <a:lnTo>
                    <a:pt x="965200" y="152400"/>
                  </a:lnTo>
                  <a:lnTo>
                    <a:pt x="939800" y="139700"/>
                  </a:lnTo>
                  <a:lnTo>
                    <a:pt x="965200" y="139700"/>
                  </a:lnTo>
                  <a:lnTo>
                    <a:pt x="927100" y="139700"/>
                  </a:lnTo>
                  <a:lnTo>
                    <a:pt x="965200" y="127000"/>
                  </a:lnTo>
                  <a:lnTo>
                    <a:pt x="939800" y="127000"/>
                  </a:lnTo>
                  <a:lnTo>
                    <a:pt x="965200" y="114300"/>
                  </a:lnTo>
                  <a:lnTo>
                    <a:pt x="990600" y="139700"/>
                  </a:lnTo>
                  <a:lnTo>
                    <a:pt x="977900" y="114300"/>
                  </a:lnTo>
                  <a:lnTo>
                    <a:pt x="1003300" y="127000"/>
                  </a:lnTo>
                  <a:lnTo>
                    <a:pt x="977900" y="114300"/>
                  </a:lnTo>
                  <a:lnTo>
                    <a:pt x="1016000" y="114300"/>
                  </a:lnTo>
                  <a:lnTo>
                    <a:pt x="1041400" y="114300"/>
                  </a:lnTo>
                  <a:lnTo>
                    <a:pt x="990600" y="101600"/>
                  </a:lnTo>
                  <a:lnTo>
                    <a:pt x="1028700" y="101600"/>
                  </a:lnTo>
                  <a:lnTo>
                    <a:pt x="1016000" y="101600"/>
                  </a:lnTo>
                  <a:lnTo>
                    <a:pt x="1041400" y="101600"/>
                  </a:lnTo>
                  <a:lnTo>
                    <a:pt x="1054100" y="76200"/>
                  </a:lnTo>
                  <a:lnTo>
                    <a:pt x="1054100" y="63500"/>
                  </a:lnTo>
                  <a:lnTo>
                    <a:pt x="1079500" y="76200"/>
                  </a:lnTo>
                  <a:lnTo>
                    <a:pt x="1079500" y="63500"/>
                  </a:lnTo>
                  <a:lnTo>
                    <a:pt x="1104900" y="76200"/>
                  </a:lnTo>
                  <a:lnTo>
                    <a:pt x="1079500" y="63500"/>
                  </a:lnTo>
                  <a:lnTo>
                    <a:pt x="1117600" y="50800"/>
                  </a:lnTo>
                  <a:lnTo>
                    <a:pt x="1104900" y="63500"/>
                  </a:lnTo>
                  <a:lnTo>
                    <a:pt x="1130300" y="50800"/>
                  </a:lnTo>
                  <a:lnTo>
                    <a:pt x="1117600" y="76200"/>
                  </a:lnTo>
                  <a:lnTo>
                    <a:pt x="1155700" y="63500"/>
                  </a:lnTo>
                  <a:lnTo>
                    <a:pt x="1155700" y="50800"/>
                  </a:lnTo>
                  <a:lnTo>
                    <a:pt x="1181100" y="38100"/>
                  </a:lnTo>
                  <a:lnTo>
                    <a:pt x="1206500" y="50800"/>
                  </a:lnTo>
                  <a:lnTo>
                    <a:pt x="1206500" y="38100"/>
                  </a:lnTo>
                  <a:lnTo>
                    <a:pt x="1168400" y="38100"/>
                  </a:lnTo>
                  <a:lnTo>
                    <a:pt x="1193800" y="25400"/>
                  </a:lnTo>
                  <a:lnTo>
                    <a:pt x="1231900" y="38100"/>
                  </a:lnTo>
                  <a:lnTo>
                    <a:pt x="1244600" y="50800"/>
                  </a:lnTo>
                  <a:lnTo>
                    <a:pt x="1257300" y="25400"/>
                  </a:lnTo>
                  <a:lnTo>
                    <a:pt x="1308100" y="12700"/>
                  </a:lnTo>
                  <a:lnTo>
                    <a:pt x="1282700" y="12700"/>
                  </a:lnTo>
                  <a:lnTo>
                    <a:pt x="1308100" y="0"/>
                  </a:lnTo>
                  <a:lnTo>
                    <a:pt x="1320800" y="0"/>
                  </a:lnTo>
                  <a:lnTo>
                    <a:pt x="1346200" y="12700"/>
                  </a:lnTo>
                  <a:lnTo>
                    <a:pt x="1308100" y="25400"/>
                  </a:lnTo>
                  <a:lnTo>
                    <a:pt x="1320800" y="38100"/>
                  </a:lnTo>
                  <a:lnTo>
                    <a:pt x="1371600" y="0"/>
                  </a:lnTo>
                  <a:lnTo>
                    <a:pt x="1358900" y="12700"/>
                  </a:lnTo>
                  <a:lnTo>
                    <a:pt x="1397000" y="25400"/>
                  </a:lnTo>
                  <a:lnTo>
                    <a:pt x="1409700" y="0"/>
                  </a:lnTo>
                  <a:lnTo>
                    <a:pt x="1447800" y="0"/>
                  </a:lnTo>
                  <a:lnTo>
                    <a:pt x="1409700" y="12700"/>
                  </a:lnTo>
                  <a:lnTo>
                    <a:pt x="1435100" y="12700"/>
                  </a:lnTo>
                  <a:lnTo>
                    <a:pt x="1422400" y="38100"/>
                  </a:lnTo>
                  <a:lnTo>
                    <a:pt x="1460500" y="12700"/>
                  </a:lnTo>
                  <a:lnTo>
                    <a:pt x="1498600" y="12700"/>
                  </a:lnTo>
                  <a:lnTo>
                    <a:pt x="1536700" y="25400"/>
                  </a:lnTo>
                  <a:lnTo>
                    <a:pt x="1447800" y="38100"/>
                  </a:lnTo>
                  <a:lnTo>
                    <a:pt x="1511300" y="50800"/>
                  </a:lnTo>
                  <a:lnTo>
                    <a:pt x="1536700" y="50800"/>
                  </a:lnTo>
                  <a:lnTo>
                    <a:pt x="1574800" y="50800"/>
                  </a:lnTo>
                  <a:lnTo>
                    <a:pt x="1612900" y="50800"/>
                  </a:lnTo>
                  <a:lnTo>
                    <a:pt x="1612900" y="63500"/>
                  </a:lnTo>
                  <a:lnTo>
                    <a:pt x="1574800" y="63500"/>
                  </a:lnTo>
                  <a:lnTo>
                    <a:pt x="1638300" y="63500"/>
                  </a:lnTo>
                  <a:lnTo>
                    <a:pt x="1625600" y="76200"/>
                  </a:lnTo>
                  <a:lnTo>
                    <a:pt x="1612900" y="88900"/>
                  </a:lnTo>
                  <a:lnTo>
                    <a:pt x="1651000" y="76200"/>
                  </a:lnTo>
                  <a:lnTo>
                    <a:pt x="1727200" y="76200"/>
                  </a:lnTo>
                  <a:lnTo>
                    <a:pt x="1917700" y="139700"/>
                  </a:lnTo>
                  <a:lnTo>
                    <a:pt x="1930400" y="165100"/>
                  </a:lnTo>
                  <a:lnTo>
                    <a:pt x="1879600" y="203200"/>
                  </a:lnTo>
                  <a:lnTo>
                    <a:pt x="1803400" y="203200"/>
                  </a:lnTo>
                  <a:lnTo>
                    <a:pt x="1663700" y="190500"/>
                  </a:lnTo>
                  <a:lnTo>
                    <a:pt x="1574800" y="165100"/>
                  </a:lnTo>
                  <a:lnTo>
                    <a:pt x="1625600" y="190500"/>
                  </a:lnTo>
                  <a:lnTo>
                    <a:pt x="1638300" y="190500"/>
                  </a:lnTo>
                  <a:lnTo>
                    <a:pt x="1625600" y="203200"/>
                  </a:lnTo>
                  <a:lnTo>
                    <a:pt x="1663700" y="203200"/>
                  </a:lnTo>
                  <a:lnTo>
                    <a:pt x="1689100" y="228600"/>
                  </a:lnTo>
                  <a:lnTo>
                    <a:pt x="1663700" y="241300"/>
                  </a:lnTo>
                  <a:lnTo>
                    <a:pt x="1676400" y="266700"/>
                  </a:lnTo>
                  <a:lnTo>
                    <a:pt x="1701800" y="279400"/>
                  </a:lnTo>
                  <a:lnTo>
                    <a:pt x="1803400" y="279400"/>
                  </a:lnTo>
                  <a:lnTo>
                    <a:pt x="1752600" y="266700"/>
                  </a:lnTo>
                  <a:lnTo>
                    <a:pt x="1765300" y="241300"/>
                  </a:lnTo>
                  <a:lnTo>
                    <a:pt x="1816100" y="254000"/>
                  </a:lnTo>
                  <a:lnTo>
                    <a:pt x="1803400" y="266700"/>
                  </a:lnTo>
                  <a:lnTo>
                    <a:pt x="1816100" y="266700"/>
                  </a:lnTo>
                  <a:lnTo>
                    <a:pt x="1892300" y="279400"/>
                  </a:lnTo>
                  <a:lnTo>
                    <a:pt x="1879600" y="228600"/>
                  </a:lnTo>
                  <a:lnTo>
                    <a:pt x="1968500" y="190500"/>
                  </a:lnTo>
                  <a:lnTo>
                    <a:pt x="2006600" y="190500"/>
                  </a:lnTo>
                  <a:lnTo>
                    <a:pt x="2006600" y="215900"/>
                  </a:lnTo>
                  <a:lnTo>
                    <a:pt x="2032000" y="203200"/>
                  </a:lnTo>
                  <a:lnTo>
                    <a:pt x="2032000" y="215900"/>
                  </a:lnTo>
                  <a:lnTo>
                    <a:pt x="2019300" y="165100"/>
                  </a:lnTo>
                  <a:lnTo>
                    <a:pt x="2032000" y="127000"/>
                  </a:lnTo>
                  <a:lnTo>
                    <a:pt x="2019300" y="114300"/>
                  </a:lnTo>
                  <a:lnTo>
                    <a:pt x="2006600" y="101600"/>
                  </a:lnTo>
                  <a:lnTo>
                    <a:pt x="2108200" y="114300"/>
                  </a:lnTo>
                  <a:lnTo>
                    <a:pt x="2133600" y="139700"/>
                  </a:lnTo>
                  <a:lnTo>
                    <a:pt x="2082800" y="139700"/>
                  </a:lnTo>
                  <a:lnTo>
                    <a:pt x="2070100" y="152400"/>
                  </a:lnTo>
                  <a:lnTo>
                    <a:pt x="2108200" y="177800"/>
                  </a:lnTo>
                  <a:lnTo>
                    <a:pt x="2171700" y="177800"/>
                  </a:lnTo>
                  <a:lnTo>
                    <a:pt x="2171700" y="139700"/>
                  </a:lnTo>
                  <a:lnTo>
                    <a:pt x="2222500" y="139700"/>
                  </a:lnTo>
                  <a:lnTo>
                    <a:pt x="2209800" y="127000"/>
                  </a:lnTo>
                  <a:lnTo>
                    <a:pt x="2336800" y="101600"/>
                  </a:lnTo>
                  <a:lnTo>
                    <a:pt x="2349500" y="114300"/>
                  </a:lnTo>
                  <a:lnTo>
                    <a:pt x="2362200" y="114300"/>
                  </a:lnTo>
                  <a:lnTo>
                    <a:pt x="2374900" y="88900"/>
                  </a:lnTo>
                  <a:lnTo>
                    <a:pt x="2400300" y="88900"/>
                  </a:lnTo>
                  <a:lnTo>
                    <a:pt x="2413000" y="114300"/>
                  </a:lnTo>
                  <a:lnTo>
                    <a:pt x="2387600" y="114300"/>
                  </a:lnTo>
                  <a:lnTo>
                    <a:pt x="2438400" y="114300"/>
                  </a:lnTo>
                  <a:lnTo>
                    <a:pt x="2463800" y="101600"/>
                  </a:lnTo>
                  <a:lnTo>
                    <a:pt x="2540000" y="101600"/>
                  </a:lnTo>
                  <a:lnTo>
                    <a:pt x="2590800" y="88900"/>
                  </a:lnTo>
                  <a:lnTo>
                    <a:pt x="2628900" y="114300"/>
                  </a:lnTo>
                  <a:lnTo>
                    <a:pt x="2628900" y="101600"/>
                  </a:lnTo>
                  <a:lnTo>
                    <a:pt x="2667000" y="88900"/>
                  </a:lnTo>
                  <a:lnTo>
                    <a:pt x="2641600" y="63500"/>
                  </a:lnTo>
                  <a:lnTo>
                    <a:pt x="2654300" y="50800"/>
                  </a:lnTo>
                  <a:lnTo>
                    <a:pt x="2590800" y="50800"/>
                  </a:lnTo>
                  <a:lnTo>
                    <a:pt x="2578100" y="38100"/>
                  </a:lnTo>
                  <a:lnTo>
                    <a:pt x="2603500" y="25400"/>
                  </a:lnTo>
                  <a:lnTo>
                    <a:pt x="2654300" y="50800"/>
                  </a:lnTo>
                  <a:lnTo>
                    <a:pt x="2667000" y="50800"/>
                  </a:lnTo>
                  <a:lnTo>
                    <a:pt x="2832100" y="76200"/>
                  </a:lnTo>
                  <a:lnTo>
                    <a:pt x="2933700" y="101600"/>
                  </a:lnTo>
                  <a:lnTo>
                    <a:pt x="2882900" y="190500"/>
                  </a:lnTo>
                  <a:lnTo>
                    <a:pt x="2959100" y="292100"/>
                  </a:lnTo>
                  <a:lnTo>
                    <a:pt x="2882900" y="444500"/>
                  </a:lnTo>
                  <a:lnTo>
                    <a:pt x="2857500" y="457200"/>
                  </a:lnTo>
                  <a:lnTo>
                    <a:pt x="2717800" y="508000"/>
                  </a:lnTo>
                  <a:lnTo>
                    <a:pt x="2679700" y="584200"/>
                  </a:lnTo>
                  <a:lnTo>
                    <a:pt x="2832100" y="622300"/>
                  </a:lnTo>
                  <a:lnTo>
                    <a:pt x="2870200" y="711200"/>
                  </a:lnTo>
                  <a:lnTo>
                    <a:pt x="2844800" y="762000"/>
                  </a:lnTo>
                  <a:lnTo>
                    <a:pt x="2794000" y="762000"/>
                  </a:lnTo>
                  <a:lnTo>
                    <a:pt x="2794000" y="800100"/>
                  </a:lnTo>
                  <a:lnTo>
                    <a:pt x="2819400" y="812800"/>
                  </a:lnTo>
                  <a:lnTo>
                    <a:pt x="2832100" y="825500"/>
                  </a:lnTo>
                  <a:lnTo>
                    <a:pt x="2743200" y="838200"/>
                  </a:lnTo>
                  <a:lnTo>
                    <a:pt x="2667000" y="812800"/>
                  </a:lnTo>
                  <a:lnTo>
                    <a:pt x="2565400" y="812800"/>
                  </a:lnTo>
                  <a:lnTo>
                    <a:pt x="2476500" y="825500"/>
                  </a:lnTo>
                  <a:lnTo>
                    <a:pt x="2362200" y="889000"/>
                  </a:lnTo>
                  <a:lnTo>
                    <a:pt x="2324100" y="914400"/>
                  </a:lnTo>
                  <a:lnTo>
                    <a:pt x="2349500" y="965200"/>
                  </a:lnTo>
                  <a:lnTo>
                    <a:pt x="2362200" y="1016000"/>
                  </a:lnTo>
                  <a:lnTo>
                    <a:pt x="2336800" y="1016000"/>
                  </a:lnTo>
                  <a:lnTo>
                    <a:pt x="2311400" y="1003300"/>
                  </a:lnTo>
                  <a:lnTo>
                    <a:pt x="2235200" y="1028700"/>
                  </a:lnTo>
                  <a:lnTo>
                    <a:pt x="2235200" y="1041400"/>
                  </a:lnTo>
                  <a:lnTo>
                    <a:pt x="2209800" y="1054100"/>
                  </a:lnTo>
                  <a:lnTo>
                    <a:pt x="2209800" y="1066800"/>
                  </a:lnTo>
                  <a:lnTo>
                    <a:pt x="2171700" y="1066800"/>
                  </a:lnTo>
                  <a:lnTo>
                    <a:pt x="2159000" y="1066800"/>
                  </a:lnTo>
                  <a:lnTo>
                    <a:pt x="2159000" y="1079500"/>
                  </a:lnTo>
                  <a:lnTo>
                    <a:pt x="2133600" y="1117600"/>
                  </a:lnTo>
                  <a:lnTo>
                    <a:pt x="2171700" y="1143000"/>
                  </a:lnTo>
                  <a:lnTo>
                    <a:pt x="2159000" y="1181100"/>
                  </a:lnTo>
                  <a:lnTo>
                    <a:pt x="2209800" y="1244600"/>
                  </a:lnTo>
                  <a:lnTo>
                    <a:pt x="2171700" y="1270000"/>
                  </a:lnTo>
                  <a:lnTo>
                    <a:pt x="2108200" y="1257300"/>
                  </a:lnTo>
                  <a:lnTo>
                    <a:pt x="2032000" y="1219200"/>
                  </a:lnTo>
                  <a:lnTo>
                    <a:pt x="1981200" y="1193800"/>
                  </a:lnTo>
                  <a:lnTo>
                    <a:pt x="609600" y="419100"/>
                  </a:lnTo>
                  <a:lnTo>
                    <a:pt x="647700" y="419100"/>
                  </a:lnTo>
                  <a:close/>
                </a:path>
              </a:pathLst>
            </a:custGeom>
            <a:solidFill>
              <a:srgbClr val="00FF40">
                <a:alpha val="0"/>
              </a:srgbClr>
            </a:solidFill>
            <a:ln w="12700" cap="flat" cmpd="sng" algn="ctr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2" name="31 Imagen" descr="Wikimedia_Space_As08-16-2593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7400" y="3759200"/>
            <a:ext cx="2120900" cy="21209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grpSp>
        <p:nvGrpSpPr>
          <p:cNvPr id="42" name="41 Grupo"/>
          <p:cNvGrpSpPr/>
          <p:nvPr/>
        </p:nvGrpSpPr>
        <p:grpSpPr>
          <a:xfrm>
            <a:off x="3987800" y="0"/>
            <a:ext cx="12701" cy="12701"/>
            <a:chOff x="3987800" y="0"/>
            <a:chExt cx="12701" cy="12701"/>
          </a:xfrm>
        </p:grpSpPr>
        <p:sp>
          <p:nvSpPr>
            <p:cNvPr id="33" name="32 Forma libre">
              <a:hlinkClick r:id="" action="ppaction://hlinkshowjump?jump=nextslide"/>
            </p:cNvPr>
            <p:cNvSpPr/>
            <p:nvPr/>
          </p:nvSpPr>
          <p:spPr>
            <a:xfrm>
              <a:off x="39878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" name="33 Forma libre">
              <a:hlinkClick r:id="" action="ppaction://hlinkshowjump?jump=nextslide"/>
            </p:cNvPr>
            <p:cNvSpPr/>
            <p:nvPr/>
          </p:nvSpPr>
          <p:spPr>
            <a:xfrm>
              <a:off x="39878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Forma libre">
              <a:hlinkClick r:id="" action="ppaction://hlinkshowjump?jump=nextslide"/>
            </p:cNvPr>
            <p:cNvSpPr/>
            <p:nvPr/>
          </p:nvSpPr>
          <p:spPr>
            <a:xfrm>
              <a:off x="39878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Forma libre">
              <a:hlinkClick r:id="" action="ppaction://hlinkshowjump?jump=nextslide"/>
            </p:cNvPr>
            <p:cNvSpPr/>
            <p:nvPr/>
          </p:nvSpPr>
          <p:spPr>
            <a:xfrm>
              <a:off x="39878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Forma libre">
              <a:hlinkClick r:id="" action="ppaction://hlinkshowjump?jump=nextslide"/>
            </p:cNvPr>
            <p:cNvSpPr/>
            <p:nvPr/>
          </p:nvSpPr>
          <p:spPr>
            <a:xfrm>
              <a:off x="39878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Forma libre">
              <a:hlinkClick r:id="" action="ppaction://hlinkshowjump?jump=nextslide"/>
            </p:cNvPr>
            <p:cNvSpPr/>
            <p:nvPr/>
          </p:nvSpPr>
          <p:spPr>
            <a:xfrm>
              <a:off x="39878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Forma libre">
              <a:hlinkClick r:id="" action="ppaction://hlinkshowjump?jump=nextslide"/>
            </p:cNvPr>
            <p:cNvSpPr/>
            <p:nvPr/>
          </p:nvSpPr>
          <p:spPr>
            <a:xfrm>
              <a:off x="39878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0" name="39 Forma libre">
              <a:hlinkClick r:id="" action="ppaction://hlinkshowjump?jump=nextslide"/>
            </p:cNvPr>
            <p:cNvSpPr/>
            <p:nvPr/>
          </p:nvSpPr>
          <p:spPr>
            <a:xfrm>
              <a:off x="39878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1" name="40 Forma libre">
              <a:hlinkClick r:id="" action="ppaction://hlinkshowjump?jump=nextslide"/>
            </p:cNvPr>
            <p:cNvSpPr/>
            <p:nvPr/>
          </p:nvSpPr>
          <p:spPr>
            <a:xfrm>
              <a:off x="39878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7" name="46 Grupo"/>
          <p:cNvGrpSpPr/>
          <p:nvPr/>
        </p:nvGrpSpPr>
        <p:grpSpPr>
          <a:xfrm>
            <a:off x="4965700" y="0"/>
            <a:ext cx="12701" cy="12701"/>
            <a:chOff x="4965700" y="0"/>
            <a:chExt cx="12701" cy="12701"/>
          </a:xfrm>
        </p:grpSpPr>
        <p:sp>
          <p:nvSpPr>
            <p:cNvPr id="43" name="42 Forma libre">
              <a:hlinkClick r:id="rId4" action="ppaction://hlinksldjump"/>
            </p:cNvPr>
            <p:cNvSpPr/>
            <p:nvPr/>
          </p:nvSpPr>
          <p:spPr>
            <a:xfrm>
              <a:off x="49657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" name="43 Forma libre">
              <a:hlinkClick r:id="rId4" action="ppaction://hlinksldjump"/>
            </p:cNvPr>
            <p:cNvSpPr/>
            <p:nvPr/>
          </p:nvSpPr>
          <p:spPr>
            <a:xfrm>
              <a:off x="49657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44 Forma libre">
              <a:hlinkClick r:id="rId4" action="ppaction://hlinksldjump"/>
            </p:cNvPr>
            <p:cNvSpPr/>
            <p:nvPr/>
          </p:nvSpPr>
          <p:spPr>
            <a:xfrm>
              <a:off x="49657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6" name="45 Forma libre">
              <a:hlinkClick r:id="rId4" action="ppaction://hlinksldjump"/>
            </p:cNvPr>
            <p:cNvSpPr/>
            <p:nvPr/>
          </p:nvSpPr>
          <p:spPr>
            <a:xfrm>
              <a:off x="49657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4610100" y="0"/>
            <a:ext cx="12701" cy="12701"/>
            <a:chOff x="4610100" y="0"/>
            <a:chExt cx="12701" cy="12701"/>
          </a:xfrm>
        </p:grpSpPr>
        <p:sp>
          <p:nvSpPr>
            <p:cNvPr id="48" name="47 Forma libre">
              <a:hlinkClick r:id="rId5" action="ppaction://hlinksldjump"/>
            </p:cNvPr>
            <p:cNvSpPr/>
            <p:nvPr/>
          </p:nvSpPr>
          <p:spPr>
            <a:xfrm>
              <a:off x="46101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9" name="48 Forma libre">
              <a:hlinkClick r:id="rId5" action="ppaction://hlinksldjump"/>
            </p:cNvPr>
            <p:cNvSpPr/>
            <p:nvPr/>
          </p:nvSpPr>
          <p:spPr>
            <a:xfrm>
              <a:off x="46101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0" name="49 Forma libre">
              <a:hlinkClick r:id="rId5" action="ppaction://hlinksldjump"/>
            </p:cNvPr>
            <p:cNvSpPr/>
            <p:nvPr/>
          </p:nvSpPr>
          <p:spPr>
            <a:xfrm>
              <a:off x="46101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1" name="50 Forma libre">
              <a:hlinkClick r:id="rId5" action="ppaction://hlinksldjump"/>
            </p:cNvPr>
            <p:cNvSpPr/>
            <p:nvPr/>
          </p:nvSpPr>
          <p:spPr>
            <a:xfrm>
              <a:off x="4610100" y="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927100" y="546100"/>
            <a:ext cx="2692400" cy="2667000"/>
          </a:xfrm>
          <a:prstGeom prst="ellipse">
            <a:avLst/>
          </a:prstGeom>
          <a:solidFill>
            <a:srgbClr val="FFAD5B"/>
          </a:solidFill>
          <a:ln w="355600" cap="flat" cmpd="sng" algn="ctr">
            <a:solidFill>
              <a:srgbClr val="FF7E4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206500" y="1358900"/>
            <a:ext cx="22606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GailsHand - 24"/>
              </a:rPr>
              <a:t>Elementos</a:t>
            </a:r>
          </a:p>
          <a:p>
            <a:r>
              <a:rPr lang="es-ES" smtClean="0">
                <a:solidFill>
                  <a:srgbClr val="000000"/>
                </a:solidFill>
                <a:latin typeface="GailsHand - 24"/>
              </a:rPr>
              <a:t>del mapa</a:t>
            </a:r>
            <a:endParaRPr lang="es-ES">
              <a:solidFill>
                <a:srgbClr val="000000"/>
              </a:solidFill>
              <a:latin typeface="GailsHand - 2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39800" y="3225800"/>
            <a:ext cx="8915400" cy="14773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Garamond - 24"/>
              </a:rPr>
              <a:t>La </a:t>
            </a:r>
            <a:r>
              <a:rPr lang="es-ES" b="1" smtClean="0">
                <a:solidFill>
                  <a:srgbClr val="FF0000"/>
                </a:solidFill>
                <a:latin typeface="Garamond - 24"/>
              </a:rPr>
              <a:t>escala</a:t>
            </a:r>
            <a:r>
              <a:rPr lang="es-ES" smtClean="0">
                <a:solidFill>
                  <a:srgbClr val="000000"/>
                </a:solidFill>
                <a:latin typeface="Garamond - 24"/>
              </a:rPr>
              <a:t> es la relación entre el tamaño real de lo representado y el tamaño del mapa.</a:t>
            </a:r>
          </a:p>
          <a:p>
            <a:r>
              <a:rPr lang="es-ES" smtClean="0">
                <a:solidFill>
                  <a:srgbClr val="000000"/>
                </a:solidFill>
                <a:latin typeface="Garamond - 24"/>
              </a:rPr>
              <a:t>La escala puede ser </a:t>
            </a:r>
            <a:r>
              <a:rPr lang="es-ES" b="1" u="sng" smtClean="0">
                <a:solidFill>
                  <a:srgbClr val="000000"/>
                </a:solidFill>
                <a:latin typeface="Garamond - 24"/>
              </a:rPr>
              <a:t>gráfica</a:t>
            </a:r>
            <a:r>
              <a:rPr lang="es-ES" smtClean="0">
                <a:solidFill>
                  <a:srgbClr val="000000"/>
                </a:solidFill>
                <a:latin typeface="Garamond - 24"/>
              </a:rPr>
              <a:t> (segmento dividido en varias partes iguales, cada una representa el valor acordado en la escala numérica). La escala puede ser </a:t>
            </a:r>
            <a:r>
              <a:rPr lang="es-ES" b="1" u="sng" smtClean="0">
                <a:solidFill>
                  <a:srgbClr val="000000"/>
                </a:solidFill>
                <a:latin typeface="Garamond - 24"/>
              </a:rPr>
              <a:t>numérica</a:t>
            </a:r>
            <a:r>
              <a:rPr lang="es-ES" smtClean="0">
                <a:solidFill>
                  <a:srgbClr val="000000"/>
                </a:solidFill>
                <a:latin typeface="Garamond - 24"/>
              </a:rPr>
              <a:t> (se expresa mediante fracción y el denominador indica la distancia real 1:100.000)</a:t>
            </a:r>
            <a:endParaRPr lang="es-ES">
              <a:solidFill>
                <a:srgbClr val="000000"/>
              </a:solidFill>
              <a:latin typeface="Garamond - 2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04900" y="6019800"/>
            <a:ext cx="88138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200" smtClean="0">
                <a:solidFill>
                  <a:srgbClr val="000000"/>
                </a:solidFill>
                <a:latin typeface="Garamond - 16"/>
              </a:rPr>
              <a:t>En los mapas topográficos nos encontramos las curvas de nivel que son líneas que unen puntos de igual altura normalmente representan una separación de 20m de altura</a:t>
            </a:r>
            <a:endParaRPr lang="es-ES" sz="1200">
              <a:solidFill>
                <a:srgbClr val="000000"/>
              </a:solidFill>
              <a:latin typeface="Garamond - 16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92200" y="6769100"/>
            <a:ext cx="8890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Garamond - 24"/>
              </a:rPr>
              <a:t>La </a:t>
            </a:r>
            <a:r>
              <a:rPr lang="es-ES" smtClean="0">
                <a:solidFill>
                  <a:srgbClr val="FF0000"/>
                </a:solidFill>
                <a:latin typeface="Garamond - 24"/>
              </a:rPr>
              <a:t>leyenda</a:t>
            </a:r>
            <a:r>
              <a:rPr lang="es-ES" smtClean="0">
                <a:solidFill>
                  <a:srgbClr val="000000"/>
                </a:solidFill>
                <a:latin typeface="Garamond - 24"/>
              </a:rPr>
              <a:t> son cartelas informativas de los símbolos y tipografía empleados en el mapa. A veces incluyen símbolos de orientación como la </a:t>
            </a:r>
            <a:r>
              <a:rPr lang="es-ES" u="sng" smtClean="0">
                <a:solidFill>
                  <a:srgbClr val="000000"/>
                </a:solidFill>
                <a:latin typeface="Garamond - 24"/>
              </a:rPr>
              <a:t>rosa de los vientos</a:t>
            </a:r>
            <a:endParaRPr lang="es-ES" u="sng">
              <a:solidFill>
                <a:srgbClr val="000000"/>
              </a:solidFill>
              <a:latin typeface="Garamond - 2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816600" y="8191500"/>
            <a:ext cx="38862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GailsHand - 24"/>
              </a:rPr>
              <a:t>Miren F. Mateo</a:t>
            </a:r>
          </a:p>
          <a:p>
            <a:r>
              <a:rPr lang="es-ES" smtClean="0">
                <a:solidFill>
                  <a:srgbClr val="000000"/>
                </a:solidFill>
                <a:latin typeface="GailsHand - 24"/>
              </a:rPr>
              <a:t>IES La Alborá</a:t>
            </a:r>
          </a:p>
          <a:p>
            <a:r>
              <a:rPr lang="es-ES" smtClean="0">
                <a:solidFill>
                  <a:srgbClr val="000000"/>
                </a:solidFill>
                <a:latin typeface="GailsHand - 24"/>
              </a:rPr>
              <a:t>1º ESO</a:t>
            </a:r>
            <a:endParaRPr lang="es-ES">
              <a:solidFill>
                <a:srgbClr val="000000"/>
              </a:solidFill>
              <a:latin typeface="GailsHand - 2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Forma libre"/>
          <p:cNvSpPr/>
          <p:nvPr/>
        </p:nvSpPr>
        <p:spPr>
          <a:xfrm>
            <a:off x="863600" y="0"/>
            <a:ext cx="12701" cy="12701"/>
          </a:xfrm>
          <a:custGeom>
            <a:avLst/>
            <a:gdLst/>
            <a:ahLst/>
            <a:cxnLst/>
            <a:rect l="0" t="0" r="0" b="0"/>
            <a:pathLst>
              <a:path w="12701" h="12701">
                <a:moveTo>
                  <a:pt x="0" y="0"/>
                </a:moveTo>
                <a:lnTo>
                  <a:pt x="12700" y="127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079500" y="596900"/>
            <a:ext cx="18288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4B0082"/>
                </a:solidFill>
                <a:latin typeface="Comic Sans MS - 24"/>
              </a:rPr>
              <a:t>Definición</a:t>
            </a:r>
            <a:endParaRPr lang="es-ES">
              <a:solidFill>
                <a:srgbClr val="4B0082"/>
              </a:solidFill>
              <a:latin typeface="Comic Sans MS - 2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63900" y="1384300"/>
            <a:ext cx="59944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b="1" smtClean="0">
                <a:solidFill>
                  <a:srgbClr val="000000"/>
                </a:solidFill>
                <a:latin typeface="AlinasHand - 24"/>
              </a:rPr>
              <a:t>Los mapas son representaciones en un plano y a escala de las características que representan la superficie terrestre</a:t>
            </a:r>
            <a:endParaRPr lang="es-ES" b="1">
              <a:solidFill>
                <a:srgbClr val="000000"/>
              </a:solidFill>
              <a:latin typeface="AlinasHand - 2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5400" y="3860800"/>
            <a:ext cx="52578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b="1" smtClean="0">
                <a:solidFill>
                  <a:srgbClr val="000000"/>
                </a:solidFill>
                <a:latin typeface="AlvinsHand - 24"/>
              </a:rPr>
              <a:t>Los mapas son el resultado de pasar la esfera terrestre a un plano mediante las proyecciones.</a:t>
            </a:r>
            <a:endParaRPr lang="es-ES" b="1">
              <a:solidFill>
                <a:srgbClr val="000000"/>
              </a:solidFill>
              <a:latin typeface="AlvinsHand - 2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000500" y="6223000"/>
            <a:ext cx="52324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b="1" smtClean="0">
                <a:solidFill>
                  <a:srgbClr val="000000"/>
                </a:solidFill>
                <a:latin typeface="Comic Sans MS - 24"/>
              </a:rPr>
              <a:t>El paso de la esfera al plano produce deformidades</a:t>
            </a:r>
            <a:endParaRPr lang="es-ES" b="1">
              <a:solidFill>
                <a:srgbClr val="000000"/>
              </a:solidFill>
              <a:latin typeface="Comic Sans MS - 2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33500" y="660400"/>
            <a:ext cx="44704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2700" b="1" smtClean="0">
                <a:solidFill>
                  <a:srgbClr val="009300"/>
                </a:solidFill>
                <a:latin typeface="JeninesHand - 36"/>
              </a:rPr>
              <a:t>El globo terráqueo</a:t>
            </a:r>
            <a:endParaRPr lang="es-ES" sz="2700" b="1">
              <a:solidFill>
                <a:srgbClr val="009300"/>
              </a:solidFill>
              <a:latin typeface="JeninesHand - 36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97100" y="1866900"/>
            <a:ext cx="6985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b="1" smtClean="0">
                <a:solidFill>
                  <a:srgbClr val="000000"/>
                </a:solidFill>
                <a:latin typeface="JeninesHand - 24"/>
              </a:rPr>
              <a:t>Representa los rasgos de nuestro planeta en una esfera. Representan la forma real y el aspecto de la tierra guardando una proporción.</a:t>
            </a:r>
            <a:r>
              <a:rPr lang="es-ES" smtClean="0">
                <a:solidFill>
                  <a:srgbClr val="0000FF"/>
                </a:solidFill>
                <a:latin typeface="Comic Sans MS - 24"/>
              </a:rPr>
              <a:t> </a:t>
            </a:r>
            <a:endParaRPr lang="es-ES">
              <a:solidFill>
                <a:srgbClr val="0000FF"/>
              </a:solidFill>
              <a:latin typeface="Comic Sans MS - 24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318000" y="3911600"/>
            <a:ext cx="52578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JanicesHand - 24"/>
              </a:rPr>
              <a:t>Para resultar manejable su tamaño tiene que ser reducido</a:t>
            </a:r>
            <a:endParaRPr lang="es-ES">
              <a:solidFill>
                <a:srgbClr val="000000"/>
              </a:solidFill>
              <a:latin typeface="JanicesHand - 24"/>
            </a:endParaRPr>
          </a:p>
        </p:txBody>
      </p:sp>
      <p:pic>
        <p:nvPicPr>
          <p:cNvPr id="5" name="4 Imagen" descr="mapas_008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64200" y="520700"/>
            <a:ext cx="889000" cy="8890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6" name="5 Imagen" descr="globe_med_clr.gif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27300" y="3467100"/>
            <a:ext cx="1409700" cy="17145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06500" y="165100"/>
            <a:ext cx="52324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2700" b="1" smtClean="0">
                <a:solidFill>
                  <a:srgbClr val="FF0000"/>
                </a:solidFill>
                <a:latin typeface="GailsHand - 36"/>
              </a:rPr>
              <a:t>Tipos de mapas</a:t>
            </a:r>
            <a:endParaRPr lang="es-ES" sz="2700" b="1">
              <a:solidFill>
                <a:srgbClr val="FF0000"/>
              </a:solidFill>
              <a:latin typeface="GailsHand - 36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43000" y="1104900"/>
            <a:ext cx="4318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000" smtClean="0">
                <a:solidFill>
                  <a:srgbClr val="000000"/>
                </a:solidFill>
                <a:latin typeface="LawfordsHand - 14"/>
              </a:rPr>
              <a:t>Existen gran cantidad de variedad de mapas</a:t>
            </a:r>
            <a:endParaRPr lang="es-ES" sz="1000">
              <a:solidFill>
                <a:srgbClr val="000000"/>
              </a:solidFill>
              <a:latin typeface="LawfordsHand - 14"/>
            </a:endParaRPr>
          </a:p>
        </p:txBody>
      </p:sp>
      <p:pic>
        <p:nvPicPr>
          <p:cNvPr id="4" name="3 Imagen" descr="MAPAMUNDI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 rot="5340000">
            <a:off x="7467600" y="254000"/>
            <a:ext cx="1879600" cy="2692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5" name="4 CuadroTexto"/>
          <p:cNvSpPr txBox="1"/>
          <p:nvPr/>
        </p:nvSpPr>
        <p:spPr>
          <a:xfrm>
            <a:off x="1206500" y="1663700"/>
            <a:ext cx="7950200" cy="4001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000" smtClean="0">
                <a:solidFill>
                  <a:srgbClr val="8B0000"/>
                </a:solidFill>
                <a:latin typeface="Andalus - 14"/>
              </a:rPr>
              <a:t>Mapamundi y mapas regionales: </a:t>
            </a:r>
            <a:r>
              <a:rPr lang="es-ES" sz="1000" smtClean="0">
                <a:solidFill>
                  <a:srgbClr val="000000"/>
                </a:solidFill>
                <a:latin typeface="Andalus - 14"/>
              </a:rPr>
              <a:t>Los </a:t>
            </a:r>
            <a:r>
              <a:rPr lang="es-ES" sz="1000" u="sng" smtClean="0">
                <a:solidFill>
                  <a:srgbClr val="000000"/>
                </a:solidFill>
                <a:latin typeface="Andalus - 14"/>
              </a:rPr>
              <a:t>mapamundi</a:t>
            </a:r>
            <a:r>
              <a:rPr lang="es-ES" sz="1000" smtClean="0">
                <a:solidFill>
                  <a:srgbClr val="000000"/>
                </a:solidFill>
                <a:latin typeface="Andalus - 14"/>
              </a:rPr>
              <a:t> son representaciones de toda la superficie terrestre (incluye todos los continentes. Los </a:t>
            </a:r>
            <a:r>
              <a:rPr lang="es-ES" sz="1000" u="sng" smtClean="0">
                <a:solidFill>
                  <a:srgbClr val="000000"/>
                </a:solidFill>
                <a:latin typeface="Andalus - 14"/>
              </a:rPr>
              <a:t>regionales</a:t>
            </a:r>
            <a:r>
              <a:rPr lang="es-ES" sz="1000" smtClean="0">
                <a:solidFill>
                  <a:srgbClr val="000000"/>
                </a:solidFill>
                <a:latin typeface="Andalus - 14"/>
              </a:rPr>
              <a:t> representan espacios muy reducidos</a:t>
            </a:r>
            <a:endParaRPr lang="es-ES" sz="1000">
              <a:solidFill>
                <a:srgbClr val="000000"/>
              </a:solidFill>
              <a:latin typeface="Andalus - 14"/>
            </a:endParaRPr>
          </a:p>
        </p:txBody>
      </p:sp>
      <p:pic>
        <p:nvPicPr>
          <p:cNvPr id="6" name="5 Imagen" descr="ESPAÑA FISICO (mudo).jpg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1866900" y="1968500"/>
            <a:ext cx="1943100" cy="28702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7" name="6 CuadroTexto"/>
          <p:cNvSpPr txBox="1"/>
          <p:nvPr/>
        </p:nvSpPr>
        <p:spPr>
          <a:xfrm>
            <a:off x="4914900" y="2895600"/>
            <a:ext cx="5308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000" smtClean="0">
                <a:solidFill>
                  <a:srgbClr val="8B0000"/>
                </a:solidFill>
                <a:latin typeface="Gautami - 14"/>
              </a:rPr>
              <a:t>Los mapas temáticos</a:t>
            </a:r>
            <a:r>
              <a:rPr lang="es-ES" sz="1000" smtClean="0">
                <a:solidFill>
                  <a:srgbClr val="000000"/>
                </a:solidFill>
                <a:latin typeface="Gautami - 14"/>
              </a:rPr>
              <a:t> son aquellos que reflejan la incidencia de un tema concreto en un territorio. </a:t>
            </a:r>
          </a:p>
          <a:p>
            <a:r>
              <a:rPr lang="es-ES" sz="1000" smtClean="0">
                <a:solidFill>
                  <a:srgbClr val="000000"/>
                </a:solidFill>
                <a:latin typeface="Gautami - 14"/>
              </a:rPr>
              <a:t>Los </a:t>
            </a:r>
            <a:r>
              <a:rPr lang="es-ES" sz="1000" u="sng" smtClean="0">
                <a:solidFill>
                  <a:srgbClr val="005500"/>
                </a:solidFill>
                <a:latin typeface="Gautami - 14"/>
              </a:rPr>
              <a:t>mapas físicos</a:t>
            </a:r>
            <a:r>
              <a:rPr lang="es-ES" sz="1000" smtClean="0">
                <a:solidFill>
                  <a:srgbClr val="000000"/>
                </a:solidFill>
                <a:latin typeface="Gautami - 14"/>
              </a:rPr>
              <a:t> representan  los detalles geográficos de un espacio</a:t>
            </a:r>
            <a:endParaRPr lang="es-ES" sz="1000">
              <a:solidFill>
                <a:srgbClr val="000000"/>
              </a:solidFill>
              <a:latin typeface="Gautami - 14"/>
            </a:endParaRPr>
          </a:p>
        </p:txBody>
      </p:sp>
      <p:cxnSp>
        <p:nvCxnSpPr>
          <p:cNvPr id="8" name="7 Conector recto"/>
          <p:cNvCxnSpPr/>
          <p:nvPr/>
        </p:nvCxnSpPr>
        <p:spPr>
          <a:xfrm flipV="1">
            <a:off x="3848100" y="3568700"/>
            <a:ext cx="1054100" cy="228600"/>
          </a:xfrm>
          <a:prstGeom prst="line">
            <a:avLst/>
          </a:prstGeom>
          <a:ln w="76200" cap="sq" cmpd="sng" algn="ctr">
            <a:solidFill>
              <a:srgbClr val="32CD32"/>
            </a:solidFill>
            <a:prstDash val="dot"/>
            <a:round/>
            <a:headEnd type="triangle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 descr="ESPAÑA POLITICO.jpg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 rot="5340000">
            <a:off x="5029200" y="3670300"/>
            <a:ext cx="1727200" cy="25908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10" name="9 CuadroTexto"/>
          <p:cNvSpPr txBox="1"/>
          <p:nvPr/>
        </p:nvSpPr>
        <p:spPr>
          <a:xfrm>
            <a:off x="1346200" y="4495800"/>
            <a:ext cx="3276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000" b="1" u="sng" smtClean="0">
                <a:solidFill>
                  <a:srgbClr val="005500"/>
                </a:solidFill>
                <a:latin typeface="Arial - 14"/>
              </a:rPr>
              <a:t>Los mapas políticos</a:t>
            </a:r>
            <a:r>
              <a:rPr lang="es-ES" sz="1000" smtClean="0">
                <a:solidFill>
                  <a:srgbClr val="000000"/>
                </a:solidFill>
                <a:latin typeface="Arial - 14"/>
              </a:rPr>
              <a:t> reflejan las divisiones administrativas establecidas y nos indican las líneas de separación entre estados, regiones, comarcas, provincias, ...</a:t>
            </a:r>
            <a:endParaRPr lang="es-ES" sz="1000">
              <a:solidFill>
                <a:srgbClr val="000000"/>
              </a:solidFill>
              <a:latin typeface="Arial - 14"/>
            </a:endParaRPr>
          </a:p>
        </p:txBody>
      </p:sp>
      <p:pic>
        <p:nvPicPr>
          <p:cNvPr id="11" name="10 Imagen" descr="NBKTemp(7814).png"/>
          <p:cNvPicPr>
            <a:picLocks/>
          </p:cNvPicPr>
          <p:nvPr/>
        </p:nvPicPr>
        <p:blipFill>
          <a:blip r:embed="rId6" cstate="print">
            <a:clrChange>
              <a:clrFrom>
                <a:srgbClr val="3C3C3C"/>
              </a:clrFrom>
              <a:clrTo>
                <a:srgbClr val="3C3C3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97200" y="-279400"/>
            <a:ext cx="1968500" cy="34036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12" name="11 CuadroTexto"/>
          <p:cNvSpPr txBox="1"/>
          <p:nvPr/>
        </p:nvSpPr>
        <p:spPr>
          <a:xfrm>
            <a:off x="1447800" y="6197600"/>
            <a:ext cx="52324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000" b="1" u="sng" smtClean="0">
                <a:solidFill>
                  <a:srgbClr val="0000FF"/>
                </a:solidFill>
                <a:latin typeface="Gautami - 14"/>
              </a:rPr>
              <a:t>Los mapas económicos</a:t>
            </a:r>
            <a:r>
              <a:rPr lang="es-ES" sz="1000" smtClean="0">
                <a:solidFill>
                  <a:srgbClr val="000000"/>
                </a:solidFill>
                <a:latin typeface="Gautami - 14"/>
              </a:rPr>
              <a:t> reflejan las distintas actividades económicas y la riqueza económica del territorio representado.</a:t>
            </a:r>
          </a:p>
          <a:p>
            <a:r>
              <a:rPr lang="es-ES" sz="1000" smtClean="0">
                <a:solidFill>
                  <a:srgbClr val="000000"/>
                </a:solidFill>
                <a:latin typeface="Gautami - 14"/>
              </a:rPr>
              <a:t>L</a:t>
            </a:r>
            <a:r>
              <a:rPr lang="es-ES" sz="1000" b="1" u="sng" smtClean="0">
                <a:solidFill>
                  <a:srgbClr val="0000FF"/>
                </a:solidFill>
                <a:latin typeface="Gautami - 14"/>
              </a:rPr>
              <a:t>os mapas de población</a:t>
            </a:r>
            <a:r>
              <a:rPr lang="es-ES" sz="1000" smtClean="0">
                <a:solidFill>
                  <a:srgbClr val="000000"/>
                </a:solidFill>
                <a:latin typeface="Gautami - 14"/>
              </a:rPr>
              <a:t> aportan información sobre el volumen, distribución y comportamiento de la población</a:t>
            </a:r>
          </a:p>
          <a:p>
            <a:r>
              <a:rPr lang="es-ES" sz="1000" smtClean="0">
                <a:solidFill>
                  <a:srgbClr val="000000"/>
                </a:solidFill>
                <a:latin typeface="Gautami - 14"/>
              </a:rPr>
              <a:t>L</a:t>
            </a:r>
            <a:r>
              <a:rPr lang="es-ES" sz="1000" b="1" u="sng" smtClean="0">
                <a:solidFill>
                  <a:srgbClr val="0000FF"/>
                </a:solidFill>
                <a:latin typeface="Gautami - 14"/>
              </a:rPr>
              <a:t>os  mapas climáticos</a:t>
            </a:r>
            <a:r>
              <a:rPr lang="es-ES" sz="1000" smtClean="0">
                <a:solidFill>
                  <a:srgbClr val="000000"/>
                </a:solidFill>
                <a:latin typeface="Gautami - 14"/>
              </a:rPr>
              <a:t> aportan información sobre los fenómenos atmosféricos de un lugar</a:t>
            </a:r>
            <a:endParaRPr lang="es-ES" sz="1000">
              <a:solidFill>
                <a:srgbClr val="000000"/>
              </a:solidFill>
              <a:latin typeface="Gautami - 1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TextArea(1).pn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00" y="2717800"/>
            <a:ext cx="10058400" cy="49022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3" name="2 Imagen" descr="BlueTitleBar(1).pn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800" y="215900"/>
            <a:ext cx="10058400" cy="25908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4" name="3 CuadroTexto"/>
          <p:cNvSpPr txBox="1"/>
          <p:nvPr/>
        </p:nvSpPr>
        <p:spPr>
          <a:xfrm>
            <a:off x="5016500" y="152400"/>
            <a:ext cx="127000" cy="155427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900" smtClean="0">
                <a:solidFill>
                  <a:srgbClr val="FFFFFF"/>
                </a:solidFill>
                <a:latin typeface="Arial - 26"/>
              </a:rPr>
              <a:t>mapas</a:t>
            </a:r>
            <a:endParaRPr lang="es-ES" sz="1900">
              <a:solidFill>
                <a:srgbClr val="FFFFFF"/>
              </a:solidFill>
              <a:latin typeface="Arial - 26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7500" y="152400"/>
            <a:ext cx="127000" cy="28623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3600" smtClean="0">
                <a:solidFill>
                  <a:srgbClr val="00008B"/>
                </a:solidFill>
                <a:latin typeface="Arial - 49"/>
              </a:rPr>
              <a:t>Nota:</a:t>
            </a:r>
            <a:endParaRPr lang="es-ES" sz="3600">
              <a:solidFill>
                <a:srgbClr val="00008B"/>
              </a:solidFill>
              <a:latin typeface="Arial - 49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016500" y="152400"/>
            <a:ext cx="127000" cy="213904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900" smtClean="0">
                <a:solidFill>
                  <a:srgbClr val="C13F00"/>
                </a:solidFill>
                <a:latin typeface="Arial - 26"/>
              </a:rPr>
              <a:t>«grade»</a:t>
            </a:r>
            <a:endParaRPr lang="es-ES" sz="1900">
              <a:solidFill>
                <a:srgbClr val="C13F00"/>
              </a:solidFill>
              <a:latin typeface="Arial - 26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397500" y="152400"/>
            <a:ext cx="127000" cy="452431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3600" smtClean="0">
                <a:solidFill>
                  <a:srgbClr val="00008B"/>
                </a:solidFill>
                <a:latin typeface="Arial - 49"/>
              </a:rPr>
              <a:t>Materia:</a:t>
            </a:r>
            <a:endParaRPr lang="es-ES" sz="3600">
              <a:solidFill>
                <a:srgbClr val="00008B"/>
              </a:solidFill>
              <a:latin typeface="Arial - 49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016500" y="152400"/>
            <a:ext cx="127000" cy="272382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900" smtClean="0">
                <a:solidFill>
                  <a:srgbClr val="C13F00"/>
                </a:solidFill>
                <a:latin typeface="Arial - 26"/>
              </a:rPr>
              <a:t>geografía</a:t>
            </a:r>
            <a:endParaRPr lang="es-ES" sz="1900">
              <a:solidFill>
                <a:srgbClr val="C13F00"/>
              </a:solidFill>
              <a:latin typeface="Arial - 26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397500" y="152400"/>
            <a:ext cx="127000" cy="341632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3600" smtClean="0">
                <a:solidFill>
                  <a:srgbClr val="00008B"/>
                </a:solidFill>
                <a:latin typeface="Arial - 49"/>
              </a:rPr>
              <a:t>Fecha:</a:t>
            </a:r>
            <a:endParaRPr lang="es-ES" sz="3600">
              <a:solidFill>
                <a:srgbClr val="00008B"/>
              </a:solidFill>
              <a:latin typeface="Arial - 49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16500" y="152400"/>
            <a:ext cx="127000" cy="184665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900" smtClean="0">
                <a:solidFill>
                  <a:srgbClr val="C13F00"/>
                </a:solidFill>
                <a:latin typeface="Arial - 26"/>
              </a:rPr>
              <a:t>«date»</a:t>
            </a:r>
            <a:endParaRPr lang="es-ES" sz="1900">
              <a:solidFill>
                <a:srgbClr val="C13F00"/>
              </a:solidFill>
              <a:latin typeface="Arial - 26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038600" y="1003300"/>
            <a:ext cx="31242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2700" smtClean="0">
                <a:solidFill>
                  <a:srgbClr val="000000"/>
                </a:solidFill>
                <a:latin typeface="Arial - 36"/>
              </a:rPr>
              <a:t>Recordando</a:t>
            </a:r>
            <a:endParaRPr lang="es-ES" sz="2700">
              <a:solidFill>
                <a:srgbClr val="000000"/>
              </a:solidFill>
              <a:latin typeface="Arial - 36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625600" y="3644900"/>
            <a:ext cx="59182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Arial - 24"/>
              </a:rPr>
              <a:t>A continuación responde las preguntas para repasar</a:t>
            </a:r>
            <a:endParaRPr lang="es-ES">
              <a:solidFill>
                <a:srgbClr val="000000"/>
              </a:solidFill>
              <a:latin typeface="Arial - 2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17500" y="381000"/>
            <a:ext cx="7814056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200" smtClean="0">
                <a:solidFill>
                  <a:srgbClr val="000000"/>
                </a:solidFill>
                <a:latin typeface="Arial - 16"/>
              </a:rPr>
              <a:t>1</a:t>
            </a:r>
            <a:endParaRPr lang="es-E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30300" y="381000"/>
            <a:ext cx="7814056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200" smtClean="0">
                <a:solidFill>
                  <a:srgbClr val="000000"/>
                </a:solidFill>
                <a:latin typeface="Arial - 16"/>
              </a:rPr>
              <a:t>Los mapas son representacines idealizadas de la tierra a escala más pequeña</a:t>
            </a:r>
            <a:endParaRPr lang="es-E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4525" y="1028700"/>
            <a:ext cx="259397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Arial - 24"/>
              </a:rPr>
              <a:t>Verdadero</a:t>
            </a:r>
            <a:endParaRPr lang="es-ES">
              <a:solidFill>
                <a:srgbClr val="000000"/>
              </a:solidFill>
              <a:latin typeface="Arial - 2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4525" y="1917700"/>
            <a:ext cx="207327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Arial - 24"/>
              </a:rPr>
              <a:t>Falso</a:t>
            </a:r>
            <a:endParaRPr lang="es-ES">
              <a:solidFill>
                <a:srgbClr val="000000"/>
              </a:solidFill>
              <a:latin typeface="Arial - 2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17500" y="381000"/>
            <a:ext cx="5655055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200" smtClean="0">
                <a:solidFill>
                  <a:srgbClr val="000000"/>
                </a:solidFill>
                <a:latin typeface="Arial - 16"/>
              </a:rPr>
              <a:t>2</a:t>
            </a:r>
            <a:endParaRPr lang="es-E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30300" y="381000"/>
            <a:ext cx="5655056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200" smtClean="0">
                <a:solidFill>
                  <a:srgbClr val="000000"/>
                </a:solidFill>
                <a:latin typeface="Arial - 16"/>
              </a:rPr>
              <a:t>Los mapamundi representan un continente al completo</a:t>
            </a:r>
            <a:endParaRPr lang="es-E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4525" y="1041400"/>
            <a:ext cx="265747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Arial - 24"/>
              </a:rPr>
              <a:t>Verdadero</a:t>
            </a:r>
            <a:endParaRPr lang="es-ES">
              <a:solidFill>
                <a:srgbClr val="000000"/>
              </a:solidFill>
              <a:latin typeface="Arial - 2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4525" y="1917700"/>
            <a:ext cx="207327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Arial - 24"/>
              </a:rPr>
              <a:t>Falso</a:t>
            </a:r>
            <a:endParaRPr lang="es-ES">
              <a:solidFill>
                <a:srgbClr val="000000"/>
              </a:solidFill>
              <a:latin typeface="Arial - 2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17500" y="381000"/>
            <a:ext cx="5578855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200" smtClean="0">
                <a:solidFill>
                  <a:srgbClr val="000000"/>
                </a:solidFill>
                <a:latin typeface="Arial - 16"/>
              </a:rPr>
              <a:t>3</a:t>
            </a:r>
            <a:endParaRPr lang="es-E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30300" y="381000"/>
            <a:ext cx="5578856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200" smtClean="0">
                <a:solidFill>
                  <a:srgbClr val="000000"/>
                </a:solidFill>
                <a:latin typeface="Arial - 16"/>
              </a:rPr>
              <a:t>¿Sirven los mapas físicos para encontrar una laguna?</a:t>
            </a:r>
            <a:endParaRPr lang="es-E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4525" y="1028700"/>
            <a:ext cx="160337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Arial - 24"/>
              </a:rPr>
              <a:t>Sí</a:t>
            </a:r>
            <a:endParaRPr lang="es-ES">
              <a:solidFill>
                <a:srgbClr val="000000"/>
              </a:solidFill>
              <a:latin typeface="Arial - 2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4525" y="1574800"/>
            <a:ext cx="170497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Arial - 24"/>
              </a:rPr>
              <a:t>No</a:t>
            </a:r>
            <a:endParaRPr lang="es-ES">
              <a:solidFill>
                <a:srgbClr val="000000"/>
              </a:solidFill>
              <a:latin typeface="Arial - 2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17500" y="381000"/>
            <a:ext cx="8449056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200" smtClean="0">
                <a:solidFill>
                  <a:srgbClr val="000000"/>
                </a:solidFill>
                <a:latin typeface="Arial - 16"/>
              </a:rPr>
              <a:t>4</a:t>
            </a:r>
            <a:endParaRPr lang="es-E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30300" y="381000"/>
            <a:ext cx="8449056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z="1200" smtClean="0">
                <a:solidFill>
                  <a:srgbClr val="000000"/>
                </a:solidFill>
                <a:latin typeface="Arial - 16"/>
              </a:rPr>
              <a:t>Los mapas regionales sólo sirven para la representación de Comunidades autónomas</a:t>
            </a:r>
            <a:endParaRPr lang="es-E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4525" y="1028700"/>
            <a:ext cx="259397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Arial - 24"/>
              </a:rPr>
              <a:t>Verdadero</a:t>
            </a:r>
            <a:endParaRPr lang="es-ES">
              <a:solidFill>
                <a:srgbClr val="000000"/>
              </a:solidFill>
              <a:latin typeface="Arial - 2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4525" y="1917700"/>
            <a:ext cx="2073275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s-ES" smtClean="0">
                <a:solidFill>
                  <a:srgbClr val="000000"/>
                </a:solidFill>
                <a:latin typeface="Arial - 24"/>
              </a:rPr>
              <a:t>Falso</a:t>
            </a:r>
            <a:endParaRPr lang="es-ES">
              <a:solidFill>
                <a:srgbClr val="000000"/>
              </a:solidFill>
              <a:latin typeface="Arial - 2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Personalizado</PresentationFormat>
  <Paragraphs>70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34" baseType="lpstr">
      <vt:lpstr>Arial</vt:lpstr>
      <vt:lpstr>Comic Sans MS - 36</vt:lpstr>
      <vt:lpstr>AdamsHand - 16</vt:lpstr>
      <vt:lpstr>Calibri</vt:lpstr>
      <vt:lpstr>Comic Sans MS - 24</vt:lpstr>
      <vt:lpstr>AlinasHand - 24</vt:lpstr>
      <vt:lpstr>AlvinsHand - 24</vt:lpstr>
      <vt:lpstr>JeninesHand - 36</vt:lpstr>
      <vt:lpstr>JeninesHand - 24</vt:lpstr>
      <vt:lpstr>JanicesHand - 24</vt:lpstr>
      <vt:lpstr>GailsHand - 36</vt:lpstr>
      <vt:lpstr>LawfordsHand - 14</vt:lpstr>
      <vt:lpstr>Andalus - 14</vt:lpstr>
      <vt:lpstr>Gautami - 14</vt:lpstr>
      <vt:lpstr>Arial - 14</vt:lpstr>
      <vt:lpstr>Arial - 26</vt:lpstr>
      <vt:lpstr>Arial - 49</vt:lpstr>
      <vt:lpstr>Arial - 36</vt:lpstr>
      <vt:lpstr>Arial - 24</vt:lpstr>
      <vt:lpstr>Arial - 16</vt:lpstr>
      <vt:lpstr>GailsHand - 24</vt:lpstr>
      <vt:lpstr>Garamond - 24</vt:lpstr>
      <vt:lpstr>Garamond - 16</vt:lpstr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Miren Felisa Mateo Ciluaga</dc:creator>
  <cp:lastModifiedBy>Miren Felisa Mateo Ciluaga</cp:lastModifiedBy>
  <cp:revision>1</cp:revision>
  <dcterms:created xsi:type="dcterms:W3CDTF">2010-10-18T20:13:49Z</dcterms:created>
  <dcterms:modified xsi:type="dcterms:W3CDTF">2010-10-18T20:13:57Z</dcterms:modified>
</cp:coreProperties>
</file>